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80" r:id="rId3"/>
  </p:sldMasterIdLst>
  <p:notesMasterIdLst>
    <p:notesMasterId r:id="rId44"/>
  </p:notesMasterIdLst>
  <p:sldIdLst>
    <p:sldId id="449" r:id="rId4"/>
    <p:sldId id="400" r:id="rId5"/>
    <p:sldId id="450" r:id="rId6"/>
    <p:sldId id="460" r:id="rId7"/>
    <p:sldId id="272" r:id="rId8"/>
    <p:sldId id="462" r:id="rId9"/>
    <p:sldId id="458" r:id="rId10"/>
    <p:sldId id="480" r:id="rId11"/>
    <p:sldId id="459" r:id="rId12"/>
    <p:sldId id="461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2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81" r:id="rId30"/>
    <p:sldId id="482" r:id="rId31"/>
    <p:sldId id="484" r:id="rId32"/>
    <p:sldId id="486" r:id="rId33"/>
    <p:sldId id="488" r:id="rId34"/>
    <p:sldId id="489" r:id="rId35"/>
    <p:sldId id="490" r:id="rId36"/>
    <p:sldId id="479" r:id="rId37"/>
    <p:sldId id="483" r:id="rId38"/>
    <p:sldId id="491" r:id="rId39"/>
    <p:sldId id="492" r:id="rId40"/>
    <p:sldId id="493" r:id="rId41"/>
    <p:sldId id="494" r:id="rId42"/>
    <p:sldId id="4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/>
    <p:restoredTop sz="94695"/>
  </p:normalViewPr>
  <p:slideViewPr>
    <p:cSldViewPr snapToGrid="0" snapToObjects="1">
      <p:cViewPr varScale="1">
        <p:scale>
          <a:sx n="144" d="100"/>
          <a:sy n="144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8B86A-F133-6E4D-8FF9-8867D7FF4A3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7827E-0DE2-0F42-8FEF-162AE7AE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59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7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2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8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85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9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2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756-4A9E-6D40-A765-7139138C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5AA08-C090-954B-A7E1-1BA3A0F39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694-2561-3A4D-8323-5671CEC3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EFB-96BE-544A-BC6B-39190C0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91F-5EB6-4E4F-8676-16D3BE6C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2EE-F120-9940-9C2E-95748D75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C1EB9-DBF1-6243-BB2C-CBBB948B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233F-87CC-334E-9A64-15264D41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09A5-6EDE-C749-BD6B-343C9A4F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CC40-67FC-6542-B328-8C52F776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7B6C-9D3E-A44F-A16B-0A90B41C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0518-0C9C-3946-AEAD-D1DEF083A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7707-8654-D64F-892A-065190E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15CB-EEA5-5742-8419-B0EB1820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76D-190C-1F48-9985-70FC2E2C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1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675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14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1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5372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876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147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400255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CA6-281D-C648-8862-E0BC64CC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A1B6-994D-5844-A4E8-3D956226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FC90-D819-8D41-A3B0-D564B026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1471-6ED7-9548-8A30-061C1627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1454-43DB-8E4F-818C-2DAF670B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5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38775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095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203239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30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38267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15472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13919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671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37A-AE36-CD4F-BE02-C5A2E4F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927-8B37-674C-AABB-1B9BC15D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228-0E47-6B41-B647-6F0EB6DF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2EB-B6CD-634E-A9AB-ABAB8AE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74C8-C1F8-364D-9447-B3F256A1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25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1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856802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69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23499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850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634-3BCF-8E4F-8692-51FB945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2C92-9FE2-1A4E-8366-9343986C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AED8-F3B8-8A48-B8F6-E54D5343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6F936-9D2A-0F4B-A165-ADC1974C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6477-0B4D-544E-96BB-39D2853D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7C15E-9BB0-3942-879C-133E25E4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9CC5-B2FA-3344-9201-6C84103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6BA-58D5-1141-9BBB-A3FCF928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0DD7-6FB6-E14A-9567-9575020FC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43E80-3830-8947-86C2-69E70E00A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7C99-BAA6-1949-A6CE-B689AE80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5CE-A249-F64B-BAFC-4F4523B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47B8C-66D5-ED4C-8266-EAB92969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89FFF-28D4-AC4C-AA6D-28BEA2D7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F6-B824-5E4C-A419-E14F6C01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D683-2A2E-8249-B151-AEEE9D97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8C31-BDEC-834A-A1E1-6F6A7E4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2DA4-5E64-C84A-9337-F6715624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D525-1B78-E241-9990-E27F08F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55A8-0308-8E42-948D-6113DE7D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2602-733F-B946-AE17-F926D22A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C856-6829-5549-B7F2-BFC9C6FA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EE45-5E9C-7D4C-B2C9-1801AFD3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1F3B-FD8C-B24A-9D41-E8DD4CD0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F4B-3929-1949-ADFA-1C3A6951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73303-C121-6D41-B473-A6DE0BA0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6ED2-34D4-CF46-B2A7-1DDEADF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0838-B4CD-9645-B1CE-75CB563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22D2-C74F-BA4A-8F9C-788FC0B21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7469-CDCE-E04A-9116-72841C24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DAB2-EE60-A748-B58A-3CA84DA6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2375-3297-144F-9B65-C1C94A6C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9B4F-6A52-D14F-B279-3DFB42F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4F589-5F15-224A-B7C8-A916876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D5FD-9BCC-9F41-AEC0-F34FA94D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2669-8BFC-0246-AE17-48F030FA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8BAC4-31CB-FB4B-9168-F1C1FC8A7F5B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CB08-D1B6-9346-B325-8FB766CA7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72CD0-D00B-F64D-942A-38048D6E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7302-4AF7-4544-8E75-8F7757B5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294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32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" y="6615684"/>
            <a:ext cx="63500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5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ven.apache.org/ref/3.6.0/maven-core/default-binding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pom.html#Dependenc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tiana_Mokhnenko@epa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profil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cs.gradle.org/current/userguide/java_plugin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adle.org/current/userguide/managing_transitive_dependencie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hyperlink" Target="https://mvnrepository.com/artifact/com.google.http-client/google-http-client/1.29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155825" y="2075578"/>
            <a:ext cx="6910388" cy="609398"/>
          </a:xfrm>
        </p:spPr>
        <p:txBody>
          <a:bodyPr/>
          <a:lstStyle/>
          <a:p>
            <a:pPr algn="ctr"/>
            <a:r>
              <a:rPr lang="en-US" dirty="0"/>
              <a:t>Java Build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IVAYLO KOLEV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76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scopes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52490"/>
            <a:ext cx="10020254" cy="417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Scopes show when a dependency is needed:</a:t>
            </a:r>
          </a:p>
          <a:p>
            <a:r>
              <a:rPr lang="en-US" sz="2400" dirty="0"/>
              <a:t>compile – needed for compilation and runtime</a:t>
            </a:r>
          </a:p>
          <a:p>
            <a:r>
              <a:rPr lang="en-US" sz="2400" dirty="0"/>
              <a:t>runtime – needed for runtime only</a:t>
            </a:r>
          </a:p>
          <a:p>
            <a:r>
              <a:rPr lang="en-US" sz="2400" dirty="0"/>
              <a:t>test – needed for compilation and runtime of Test classes</a:t>
            </a:r>
          </a:p>
          <a:p>
            <a:r>
              <a:rPr lang="en-US" sz="2400" dirty="0"/>
              <a:t>provided – needed for compilation but</a:t>
            </a:r>
          </a:p>
          <a:p>
            <a:pPr lvl="1"/>
            <a:r>
              <a:rPr lang="en-US" sz="2400" dirty="0"/>
              <a:t>Is not transitive</a:t>
            </a:r>
          </a:p>
          <a:p>
            <a:pPr lvl="1"/>
            <a:r>
              <a:rPr lang="en-US" sz="2400" dirty="0"/>
              <a:t>It will not be packaged (in the case of .war files)</a:t>
            </a:r>
          </a:p>
        </p:txBody>
      </p:sp>
    </p:spTree>
    <p:extLst>
      <p:ext uri="{BB962C8B-B14F-4D97-AF65-F5344CB8AC3E}">
        <p14:creationId xmlns:p14="http://schemas.microsoft.com/office/powerpoint/2010/main" val="230668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download by a typical build tool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CE259F-50F3-4D41-BDEF-6DA1CC220042}"/>
              </a:ext>
            </a:extLst>
          </p:cNvPr>
          <p:cNvSpPr/>
          <p:nvPr/>
        </p:nvSpPr>
        <p:spPr>
          <a:xfrm>
            <a:off x="152399" y="1693325"/>
            <a:ext cx="4216400" cy="37422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BFE0B-1FE7-9D4D-9902-68AF28B1E593}"/>
              </a:ext>
            </a:extLst>
          </p:cNvPr>
          <p:cNvSpPr txBox="1"/>
          <p:nvPr/>
        </p:nvSpPr>
        <p:spPr>
          <a:xfrm>
            <a:off x="1650998" y="1899087"/>
            <a:ext cx="240453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Developer’s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73526-A0FA-EB4E-88D7-8B93CB90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34" y="3018928"/>
            <a:ext cx="756214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921AB-1E06-354A-971B-989766EC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22" y="2342223"/>
            <a:ext cx="756214" cy="1168400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00F52DBF-AB59-2E4B-8440-652F31BA03F5}"/>
              </a:ext>
            </a:extLst>
          </p:cNvPr>
          <p:cNvSpPr/>
          <p:nvPr/>
        </p:nvSpPr>
        <p:spPr>
          <a:xfrm>
            <a:off x="478363" y="2416763"/>
            <a:ext cx="1490133" cy="1391874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70305-4DB2-BA44-8C35-9D2B2E0660E9}"/>
              </a:ext>
            </a:extLst>
          </p:cNvPr>
          <p:cNvSpPr/>
          <p:nvPr/>
        </p:nvSpPr>
        <p:spPr>
          <a:xfrm>
            <a:off x="2746089" y="3092725"/>
            <a:ext cx="1549400" cy="103293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Tool</a:t>
            </a:r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9D783B3-9CA0-F546-9D72-EBCE75A094F8}"/>
              </a:ext>
            </a:extLst>
          </p:cNvPr>
          <p:cNvSpPr/>
          <p:nvPr/>
        </p:nvSpPr>
        <p:spPr>
          <a:xfrm>
            <a:off x="371474" y="3961352"/>
            <a:ext cx="1710266" cy="1202267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D23B4-622B-7A41-B6B0-C2A53FD761F2}"/>
              </a:ext>
            </a:extLst>
          </p:cNvPr>
          <p:cNvCxnSpPr>
            <a:stCxn id="11" idx="1"/>
            <a:endCxn id="8" idx="0"/>
          </p:cNvCxnSpPr>
          <p:nvPr/>
        </p:nvCxnSpPr>
        <p:spPr>
          <a:xfrm flipH="1" flipV="1">
            <a:off x="1968496" y="3112700"/>
            <a:ext cx="777593" cy="49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76FC7-20FB-4545-87E3-50F077234D78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081740" y="3609192"/>
            <a:ext cx="664349" cy="953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397D6-F4BD-4947-ADC7-9A8F3143CA8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295489" y="3603128"/>
            <a:ext cx="644245" cy="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0C0D2-039B-C44F-A137-79FCDDAA629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5948" y="2926423"/>
            <a:ext cx="978674" cy="67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06C7EB-3837-984D-978D-FDDF70F160A7}"/>
              </a:ext>
            </a:extLst>
          </p:cNvPr>
          <p:cNvSpPr txBox="1"/>
          <p:nvPr/>
        </p:nvSpPr>
        <p:spPr>
          <a:xfrm>
            <a:off x="4654936" y="2125913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Company Repository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937ED-785E-B340-8AA5-DC3110C1F129}"/>
              </a:ext>
            </a:extLst>
          </p:cNvPr>
          <p:cNvSpPr txBox="1"/>
          <p:nvPr/>
        </p:nvSpPr>
        <p:spPr>
          <a:xfrm>
            <a:off x="6357300" y="1648512"/>
            <a:ext cx="1515533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Public Repositories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72BCF1-2994-574E-A987-44704C7B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0" y="3541458"/>
            <a:ext cx="756214" cy="116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BB4AB0-8193-F64F-90B1-22A91DAB6DE2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695948" y="3603128"/>
            <a:ext cx="1041012" cy="522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33" y="1571496"/>
            <a:ext cx="4196576" cy="4016503"/>
          </a:xfrm>
        </p:spPr>
        <p:txBody>
          <a:bodyPr>
            <a:normAutofit/>
          </a:bodyPr>
          <a:lstStyle/>
          <a:p>
            <a:r>
              <a:rPr lang="en-US" dirty="0"/>
              <a:t>1 – read declared project’s dependencies</a:t>
            </a:r>
          </a:p>
          <a:p>
            <a:r>
              <a:rPr lang="en-US" dirty="0"/>
              <a:t>2 – look up in local repository</a:t>
            </a:r>
          </a:p>
          <a:p>
            <a:r>
              <a:rPr lang="en-US" dirty="0"/>
              <a:t>3 – look up in company repository</a:t>
            </a:r>
          </a:p>
          <a:p>
            <a:pPr lvl="1"/>
            <a:r>
              <a:rPr lang="en-US" dirty="0"/>
              <a:t>Allows company to filter dependencies</a:t>
            </a:r>
          </a:p>
          <a:p>
            <a:pPr lvl="1"/>
            <a:r>
              <a:rPr lang="en-US" dirty="0"/>
              <a:t>Company libraries are published here (not in public repositories)</a:t>
            </a:r>
          </a:p>
          <a:p>
            <a:r>
              <a:rPr lang="en-US" dirty="0"/>
              <a:t>4 – look up in public repositories</a:t>
            </a:r>
          </a:p>
          <a:p>
            <a:r>
              <a:rPr lang="en-US" dirty="0"/>
              <a:t>5 – save in local repository</a:t>
            </a:r>
          </a:p>
          <a:p>
            <a:endParaRPr lang="en-US" dirty="0"/>
          </a:p>
        </p:txBody>
      </p:sp>
      <p:sp>
        <p:nvSpPr>
          <p:cNvPr id="55" name="Dodecagon 54">
            <a:extLst>
              <a:ext uri="{FF2B5EF4-FFF2-40B4-BE49-F238E27FC236}">
                <a16:creationId xmlns:a16="http://schemas.microsoft.com/office/drawing/2014/main" id="{FEF936BA-65E5-2D4C-8007-CD70CF9D5869}"/>
              </a:ext>
            </a:extLst>
          </p:cNvPr>
          <p:cNvSpPr/>
          <p:nvPr/>
        </p:nvSpPr>
        <p:spPr>
          <a:xfrm>
            <a:off x="2260599" y="3018928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Dodecagon 55">
            <a:extLst>
              <a:ext uri="{FF2B5EF4-FFF2-40B4-BE49-F238E27FC236}">
                <a16:creationId xmlns:a16="http://schemas.microsoft.com/office/drawing/2014/main" id="{3336BB30-0611-854D-8EE4-1D74669DDFF7}"/>
              </a:ext>
            </a:extLst>
          </p:cNvPr>
          <p:cNvSpPr/>
          <p:nvPr/>
        </p:nvSpPr>
        <p:spPr>
          <a:xfrm>
            <a:off x="2367877" y="4304817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9" name="Dodecagon 58">
            <a:extLst>
              <a:ext uri="{FF2B5EF4-FFF2-40B4-BE49-F238E27FC236}">
                <a16:creationId xmlns:a16="http://schemas.microsoft.com/office/drawing/2014/main" id="{107BD5ED-EA6F-674B-8CF9-0C189059A688}"/>
              </a:ext>
            </a:extLst>
          </p:cNvPr>
          <p:cNvSpPr/>
          <p:nvPr/>
        </p:nvSpPr>
        <p:spPr>
          <a:xfrm>
            <a:off x="2761008" y="430115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1" name="Dodecagon 60">
            <a:extLst>
              <a:ext uri="{FF2B5EF4-FFF2-40B4-BE49-F238E27FC236}">
                <a16:creationId xmlns:a16="http://schemas.microsoft.com/office/drawing/2014/main" id="{2AB21B07-81FC-F240-8552-7ECE0F781B17}"/>
              </a:ext>
            </a:extLst>
          </p:cNvPr>
          <p:cNvSpPr/>
          <p:nvPr/>
        </p:nvSpPr>
        <p:spPr>
          <a:xfrm>
            <a:off x="4481577" y="3249894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2" name="Dodecagon 61">
            <a:extLst>
              <a:ext uri="{FF2B5EF4-FFF2-40B4-BE49-F238E27FC236}">
                <a16:creationId xmlns:a16="http://schemas.microsoft.com/office/drawing/2014/main" id="{342660DA-B4D9-154B-9E49-A3908F50B63A}"/>
              </a:ext>
            </a:extLst>
          </p:cNvPr>
          <p:cNvSpPr/>
          <p:nvPr/>
        </p:nvSpPr>
        <p:spPr>
          <a:xfrm>
            <a:off x="6266883" y="3387699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4" name="Dodecagon 63">
            <a:extLst>
              <a:ext uri="{FF2B5EF4-FFF2-40B4-BE49-F238E27FC236}">
                <a16:creationId xmlns:a16="http://schemas.microsoft.com/office/drawing/2014/main" id="{DA030A00-27FB-0B42-9C56-2CAA78D46DF5}"/>
              </a:ext>
            </a:extLst>
          </p:cNvPr>
          <p:cNvSpPr/>
          <p:nvPr/>
        </p:nvSpPr>
        <p:spPr>
          <a:xfrm>
            <a:off x="4612811" y="5045810"/>
            <a:ext cx="262468" cy="245847"/>
          </a:xfrm>
          <a:prstGeom prst="dodec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decagon 64">
            <a:extLst>
              <a:ext uri="{FF2B5EF4-FFF2-40B4-BE49-F238E27FC236}">
                <a16:creationId xmlns:a16="http://schemas.microsoft.com/office/drawing/2014/main" id="{465047AC-B9AF-9549-BC5F-BEE84129771C}"/>
              </a:ext>
            </a:extLst>
          </p:cNvPr>
          <p:cNvSpPr/>
          <p:nvPr/>
        </p:nvSpPr>
        <p:spPr>
          <a:xfrm>
            <a:off x="4612811" y="5571128"/>
            <a:ext cx="262468" cy="245847"/>
          </a:xfrm>
          <a:prstGeom prst="dodec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CDBB2-C0C5-6949-9330-43836FA18D08}"/>
              </a:ext>
            </a:extLst>
          </p:cNvPr>
          <p:cNvSpPr txBox="1"/>
          <p:nvPr/>
        </p:nvSpPr>
        <p:spPr>
          <a:xfrm>
            <a:off x="4927599" y="5003476"/>
            <a:ext cx="1373151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Always executed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D181FE-BD87-D041-AE04-8C90C642CBC0}"/>
              </a:ext>
            </a:extLst>
          </p:cNvPr>
          <p:cNvSpPr txBox="1"/>
          <p:nvPr/>
        </p:nvSpPr>
        <p:spPr>
          <a:xfrm>
            <a:off x="4939734" y="5435591"/>
            <a:ext cx="1734888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Trebuchet MS"/>
                <a:cs typeface="Trebuchet MS"/>
              </a:rPr>
              <a:t>Only if dependency is not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446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4" y="1029628"/>
            <a:ext cx="8695265" cy="5227238"/>
          </a:xfrm>
        </p:spPr>
        <p:txBody>
          <a:bodyPr>
            <a:noAutofit/>
          </a:bodyPr>
          <a:lstStyle/>
          <a:p>
            <a:r>
              <a:rPr lang="en-US" sz="2400" dirty="0"/>
              <a:t>Started in 2001</a:t>
            </a:r>
          </a:p>
          <a:p>
            <a:r>
              <a:rPr lang="en-US" sz="2400" dirty="0"/>
              <a:t>Based on the concept of a project object model (POM)</a:t>
            </a:r>
          </a:p>
          <a:p>
            <a:pPr lvl="1"/>
            <a:r>
              <a:rPr lang="en-US" sz="2400" dirty="0"/>
              <a:t>XML description of the project</a:t>
            </a:r>
          </a:p>
          <a:p>
            <a:r>
              <a:rPr lang="en-US" sz="2400" dirty="0"/>
              <a:t>Relies on a convention over configuration</a:t>
            </a:r>
          </a:p>
          <a:p>
            <a:r>
              <a:rPr lang="en-US" sz="2400" dirty="0"/>
              <a:t>Project management and comprehension tool</a:t>
            </a:r>
          </a:p>
          <a:p>
            <a:pPr lvl="1"/>
            <a:r>
              <a:rPr lang="en-US" sz="2400" dirty="0"/>
              <a:t>Build process</a:t>
            </a:r>
          </a:p>
          <a:p>
            <a:pPr lvl="1"/>
            <a:r>
              <a:rPr lang="en-US" sz="2400" dirty="0"/>
              <a:t>Manages dependency management</a:t>
            </a:r>
          </a:p>
          <a:p>
            <a:pPr lvl="1"/>
            <a:r>
              <a:rPr lang="en-US" sz="2400" dirty="0"/>
              <a:t>Release</a:t>
            </a:r>
          </a:p>
          <a:p>
            <a:pPr lvl="1"/>
            <a:r>
              <a:rPr lang="en-US" sz="2400" dirty="0"/>
              <a:t>Deployment</a:t>
            </a:r>
          </a:p>
          <a:p>
            <a:pPr lvl="1"/>
            <a:r>
              <a:rPr lang="en-US" sz="2400" dirty="0"/>
              <a:t>Documentation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0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Maven – Project Object Model (</a:t>
            </a:r>
            <a:r>
              <a:rPr lang="en-US" dirty="0" err="1"/>
              <a:t>pom.xml</a:t>
            </a:r>
            <a:r>
              <a:rPr lang="en-US" dirty="0"/>
              <a:t>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10CFD-1332-DD4F-937D-29EFB60A07AB}"/>
              </a:ext>
            </a:extLst>
          </p:cNvPr>
          <p:cNvSpPr txBox="1"/>
          <p:nvPr/>
        </p:nvSpPr>
        <p:spPr>
          <a:xfrm>
            <a:off x="2286000" y="1176867"/>
            <a:ext cx="7222067" cy="50481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&lt;?</a:t>
            </a:r>
            <a:r>
              <a:rPr lang="en-US" dirty="0">
                <a:solidFill>
                  <a:srgbClr val="BABABA"/>
                </a:solidFill>
              </a:rPr>
              <a:t>xml version=</a:t>
            </a:r>
            <a:r>
              <a:rPr lang="en-US" dirty="0">
                <a:solidFill>
                  <a:srgbClr val="6A8759"/>
                </a:solidFill>
              </a:rPr>
              <a:t>"1.0" </a:t>
            </a:r>
            <a:r>
              <a:rPr lang="en-US" dirty="0">
                <a:solidFill>
                  <a:srgbClr val="BABABA"/>
                </a:solidFill>
              </a:rPr>
              <a:t>encoding=</a:t>
            </a:r>
            <a:r>
              <a:rPr lang="en-US" dirty="0">
                <a:solidFill>
                  <a:srgbClr val="6A8759"/>
                </a:solidFill>
              </a:rPr>
              <a:t>"UTF-8"</a:t>
            </a:r>
            <a:r>
              <a:rPr lang="en-US" dirty="0">
                <a:solidFill>
                  <a:srgbClr val="E8BF6A"/>
                </a:solidFill>
              </a:rPr>
              <a:t>?&gt;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demo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0.0.1-SNAPSHOT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org.springframework.boot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spring-boot-starter-web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convention over configuration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C102A77-BDF1-3C47-B609-1D3EE8047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596839"/>
              </p:ext>
            </p:extLst>
          </p:nvPr>
        </p:nvGraphicFramePr>
        <p:xfrm>
          <a:off x="487359" y="999475"/>
          <a:ext cx="5727174" cy="515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2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Directory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project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pom.xml and all subdirectories.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9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/main/resources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the deliverable resources for the project, such as property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Contains the testing Java </a:t>
                      </a:r>
                      <a:r>
                        <a:rPr lang="en-US" sz="1600" dirty="0" err="1">
                          <a:effectLst/>
                        </a:rPr>
                        <a:t>sourcecode</a:t>
                      </a:r>
                      <a:r>
                        <a:rPr lang="en-US" sz="1600" dirty="0">
                          <a:effectLst/>
                        </a:rPr>
                        <a:t> (JUnit or </a:t>
                      </a:r>
                      <a:r>
                        <a:rPr lang="en-US" sz="1600" dirty="0" err="1">
                          <a:effectLst/>
                        </a:rPr>
                        <a:t>TestNG</a:t>
                      </a:r>
                      <a:r>
                        <a:rPr lang="en-US" sz="1600" dirty="0">
                          <a:effectLst/>
                        </a:rPr>
                        <a:t> test cases, for example) for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src</a:t>
                      </a:r>
                      <a:r>
                        <a:rPr lang="en-US" sz="1600" dirty="0">
                          <a:effectLst/>
                        </a:rPr>
                        <a:t>/test/resources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Contains resources necessary for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3" descr="C:\Users\tmokhnenko\Desktop\Maven_CoC.svg.png">
            <a:extLst>
              <a:ext uri="{FF2B5EF4-FFF2-40B4-BE49-F238E27FC236}">
                <a16:creationId xmlns:a16="http://schemas.microsoft.com/office/drawing/2014/main" id="{379FD46D-030B-C345-983E-4E23CFB53F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 bwMode="auto">
          <a:xfrm>
            <a:off x="7027333" y="999476"/>
            <a:ext cx="4021667" cy="54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7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the build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6C16B7-D1B3-1749-917D-66ECC630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114295"/>
            <a:ext cx="9025466" cy="4913972"/>
          </a:xfrm>
        </p:spPr>
        <p:txBody>
          <a:bodyPr>
            <a:noAutofit/>
          </a:bodyPr>
          <a:lstStyle/>
          <a:p>
            <a:r>
              <a:rPr lang="en-US" sz="2000" dirty="0"/>
              <a:t>Maven has 3 build lifecycles</a:t>
            </a:r>
          </a:p>
          <a:p>
            <a:pPr lvl="1"/>
            <a:r>
              <a:rPr lang="en-US" sz="2000" dirty="0"/>
              <a:t>clean</a:t>
            </a:r>
          </a:p>
          <a:p>
            <a:pPr lvl="1"/>
            <a:r>
              <a:rPr lang="en-US" sz="2000" dirty="0"/>
              <a:t>default </a:t>
            </a:r>
          </a:p>
          <a:p>
            <a:pPr lvl="1"/>
            <a:r>
              <a:rPr lang="en-US" sz="2000" dirty="0"/>
              <a:t>site</a:t>
            </a:r>
          </a:p>
          <a:p>
            <a:r>
              <a:rPr lang="en-US" sz="2000" dirty="0"/>
              <a:t>Each lifecycle consists of phases</a:t>
            </a:r>
          </a:p>
          <a:p>
            <a:r>
              <a:rPr lang="en-US" sz="2000" dirty="0"/>
              <a:t>For some of the phases you could have intermediate phases. Which execute around a main phase.</a:t>
            </a:r>
          </a:p>
          <a:p>
            <a:pPr lvl="1"/>
            <a:r>
              <a:rPr lang="en-US" sz="2000" dirty="0"/>
              <a:t>pre, process, post</a:t>
            </a:r>
          </a:p>
          <a:p>
            <a:r>
              <a:rPr lang="en-US" sz="2000" dirty="0"/>
              <a:t>You can invoke any of the phases except for the intermediates</a:t>
            </a:r>
          </a:p>
          <a:p>
            <a:r>
              <a:rPr lang="en-US" sz="2000" dirty="0"/>
              <a:t>Executing a phase executes all prior phases in the lifecycle</a:t>
            </a:r>
          </a:p>
          <a:p>
            <a:r>
              <a:rPr lang="en-US" sz="2000" dirty="0"/>
              <a:t>For each phase you have default plugin goals attached</a:t>
            </a:r>
          </a:p>
        </p:txBody>
      </p:sp>
    </p:spTree>
    <p:extLst>
      <p:ext uri="{BB962C8B-B14F-4D97-AF65-F5344CB8AC3E}">
        <p14:creationId xmlns:p14="http://schemas.microsoft.com/office/powerpoint/2010/main" val="198497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clean lifecycle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77739-3A5B-9E48-B77A-51AD81C9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27067"/>
              </p:ext>
            </p:extLst>
          </p:nvPr>
        </p:nvGraphicFramePr>
        <p:xfrm>
          <a:off x="2421466" y="3843866"/>
          <a:ext cx="6451600" cy="16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3830409824"/>
                    </a:ext>
                  </a:extLst>
                </a:gridCol>
                <a:gridCol w="2732970">
                  <a:extLst>
                    <a:ext uri="{9D8B030D-6E8A-4147-A177-3AD203B41FA5}">
                      <a16:colId xmlns:a16="http://schemas.microsoft.com/office/drawing/2014/main" val="316173782"/>
                    </a:ext>
                  </a:extLst>
                </a:gridCol>
                <a:gridCol w="1568097">
                  <a:extLst>
                    <a:ext uri="{9D8B030D-6E8A-4147-A177-3AD203B41FA5}">
                      <a16:colId xmlns:a16="http://schemas.microsoft.com/office/drawing/2014/main" val="3607446304"/>
                    </a:ext>
                  </a:extLst>
                </a:gridCol>
              </a:tblGrid>
              <a:tr h="393686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Plugin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6200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473011"/>
                  </a:ext>
                </a:extLst>
              </a:tr>
              <a:tr h="39368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clean:clean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70394"/>
                  </a:ext>
                </a:extLst>
              </a:tr>
              <a:tr h="45300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post-clean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2796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264791"/>
            <a:ext cx="9931399" cy="2246972"/>
          </a:xfrm>
        </p:spPr>
        <p:txBody>
          <a:bodyPr>
            <a:noAutofit/>
          </a:bodyPr>
          <a:lstStyle/>
          <a:p>
            <a:r>
              <a:rPr lang="en-US" sz="2400" dirty="0"/>
              <a:t>Consists of only one phase: </a:t>
            </a:r>
            <a:r>
              <a:rPr lang="en-US" sz="2400" b="1" dirty="0"/>
              <a:t>clean</a:t>
            </a:r>
          </a:p>
          <a:p>
            <a:r>
              <a:rPr lang="en-US" sz="2400" dirty="0"/>
              <a:t>This phase has 2 intermediate phases</a:t>
            </a:r>
          </a:p>
          <a:p>
            <a:r>
              <a:rPr lang="en-US" sz="2400" dirty="0"/>
              <a:t>Executed via: </a:t>
            </a:r>
            <a:r>
              <a:rPr lang="en-US" sz="2400" b="1" dirty="0" err="1"/>
              <a:t>mvn</a:t>
            </a:r>
            <a:r>
              <a:rPr lang="en-US" sz="2400" b="1" dirty="0"/>
              <a:t> clean</a:t>
            </a:r>
          </a:p>
          <a:p>
            <a:pPr lvl="1"/>
            <a:r>
              <a:rPr lang="en-US" sz="2400" dirty="0"/>
              <a:t>This executes: </a:t>
            </a:r>
            <a:r>
              <a:rPr lang="en-US" sz="2400" b="1" dirty="0"/>
              <a:t>pre-clean</a:t>
            </a:r>
            <a:r>
              <a:rPr lang="en-US" sz="2400" dirty="0"/>
              <a:t>, </a:t>
            </a:r>
            <a:r>
              <a:rPr lang="en-US" sz="2400" b="1" dirty="0"/>
              <a:t>clean</a:t>
            </a:r>
            <a:r>
              <a:rPr lang="en-US" sz="2400" dirty="0"/>
              <a:t> and then </a:t>
            </a:r>
            <a:r>
              <a:rPr lang="en-US" sz="2400" b="1" dirty="0"/>
              <a:t>post-clean</a:t>
            </a:r>
          </a:p>
        </p:txBody>
      </p:sp>
    </p:spTree>
    <p:extLst>
      <p:ext uri="{BB962C8B-B14F-4D97-AF65-F5344CB8AC3E}">
        <p14:creationId xmlns:p14="http://schemas.microsoft.com/office/powerpoint/2010/main" val="345418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default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4648200" cy="3671276"/>
          </a:xfrm>
        </p:spPr>
        <p:txBody>
          <a:bodyPr>
            <a:noAutofit/>
          </a:bodyPr>
          <a:lstStyle/>
          <a:p>
            <a:r>
              <a:rPr lang="en-US" sz="2400" dirty="0"/>
              <a:t>The plugins that are bound to phases depend on the packaging type of the project</a:t>
            </a:r>
            <a:endParaRPr lang="en-US" sz="2400" b="1" dirty="0"/>
          </a:p>
          <a:p>
            <a:r>
              <a:rPr lang="en-US" sz="2400" dirty="0"/>
              <a:t>Executing: </a:t>
            </a:r>
            <a:r>
              <a:rPr lang="en-US" sz="2400" b="1" dirty="0" err="1"/>
              <a:t>mvn</a:t>
            </a:r>
            <a:r>
              <a:rPr lang="en-US" sz="2400" b="1" dirty="0"/>
              <a:t> package</a:t>
            </a:r>
          </a:p>
          <a:p>
            <a:pPr lvl="1"/>
            <a:r>
              <a:rPr lang="en-US" sz="2400" dirty="0"/>
              <a:t>will execute each phase before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65667" y="6052235"/>
            <a:ext cx="902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/guides/introduction/introduction-to-the-</a:t>
            </a:r>
            <a:r>
              <a:rPr lang="en-US" dirty="0" err="1">
                <a:hlinkClick r:id="rId3"/>
              </a:rPr>
              <a:t>lifecycle.html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4CD364-1B8A-7A42-8C7F-BE3B194B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09508"/>
              </p:ext>
            </p:extLst>
          </p:nvPr>
        </p:nvGraphicFramePr>
        <p:xfrm>
          <a:off x="5344616" y="1160705"/>
          <a:ext cx="6345702" cy="4377312"/>
        </p:xfrm>
        <a:graphic>
          <a:graphicData uri="http://schemas.openxmlformats.org/drawingml/2006/table">
            <a:tbl>
              <a:tblPr/>
              <a:tblGrid>
                <a:gridCol w="3172851">
                  <a:extLst>
                    <a:ext uri="{9D8B030D-6E8A-4147-A177-3AD203B41FA5}">
                      <a16:colId xmlns:a16="http://schemas.microsoft.com/office/drawing/2014/main" val="2149478580"/>
                    </a:ext>
                  </a:extLst>
                </a:gridCol>
                <a:gridCol w="3172851">
                  <a:extLst>
                    <a:ext uri="{9D8B030D-6E8A-4147-A177-3AD203B41FA5}">
                      <a16:colId xmlns:a16="http://schemas.microsoft.com/office/drawing/2014/main" val="3761138430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Phase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</a:rPr>
                        <a:t>plugin:goal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0445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8591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3478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process-test-resources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resources:testResources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6582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test-compile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compiler:testCompile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4599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surefire:test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7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package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ejb:ejb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ejb3:ejb3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jar:jar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par:par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 rar:rar </a:t>
                      </a:r>
                      <a:r>
                        <a:rPr lang="en-US" sz="1800" i="1">
                          <a:effectLst/>
                        </a:rPr>
                        <a:t>or</a:t>
                      </a:r>
                      <a:r>
                        <a:rPr lang="en-US" sz="1800">
                          <a:effectLst/>
                        </a:rPr>
                        <a:t>war:war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718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install:install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84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deploy</a:t>
                      </a: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deploy:deploy</a:t>
                      </a:r>
                      <a:endParaRPr lang="en-US" sz="1800" dirty="0">
                        <a:effectLst/>
                      </a:endParaRPr>
                    </a:p>
                  </a:txBody>
                  <a:tcPr marL="75544" marR="75544" marT="75544" marB="7554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7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Plugins - extending the lifecycle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5047892" cy="4167288"/>
          </a:xfrm>
        </p:spPr>
        <p:txBody>
          <a:bodyPr>
            <a:noAutofit/>
          </a:bodyPr>
          <a:lstStyle/>
          <a:p>
            <a:r>
              <a:rPr lang="en-US" sz="2400" dirty="0"/>
              <a:t>You can attach plugin goals to phases in the lifecycle</a:t>
            </a:r>
            <a:endParaRPr lang="en-US" sz="2400" b="1" dirty="0"/>
          </a:p>
          <a:p>
            <a:r>
              <a:rPr lang="en-US" sz="2400" dirty="0"/>
              <a:t>Default plugin bindings are executed before yours</a:t>
            </a:r>
          </a:p>
          <a:p>
            <a:r>
              <a:rPr lang="en-US" sz="2400" dirty="0"/>
              <a:t>The example prints the time after the project has been packaged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4E78-D396-EA40-86A2-E24722FC2B9E}"/>
              </a:ext>
            </a:extLst>
          </p:cNvPr>
          <p:cNvSpPr/>
          <p:nvPr/>
        </p:nvSpPr>
        <p:spPr>
          <a:xfrm>
            <a:off x="403340" y="5671990"/>
            <a:ext cx="1138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https://maven.apache.org/guides/</a:t>
            </a:r>
            <a:r>
              <a:rPr lang="en-US" dirty="0">
                <a:hlinkClick r:id="rId4"/>
              </a:rPr>
              <a:t>https://maven.apache.org/ref/3.6.0/maven-core/default-bindings.html</a:t>
            </a:r>
            <a:r>
              <a:rPr lang="en-US" dirty="0">
                <a:hlinkClick r:id="rId3"/>
              </a:rPr>
              <a:t>/introduction-to-the-lifecycle.html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5640310" y="1131684"/>
            <a:ext cx="5649362" cy="4445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&lt;plugin&gt;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com.mycompany.example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display-maven-plugin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1.0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&lt;phase&gt;</a:t>
            </a:r>
            <a:r>
              <a:rPr lang="en-US" dirty="0"/>
              <a:t>package</a:t>
            </a:r>
            <a:r>
              <a:rPr lang="en-US" dirty="0">
                <a:solidFill>
                  <a:srgbClr val="E8BF6A"/>
                </a:solidFill>
              </a:rPr>
              <a:t>&lt;/phase&gt;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   &lt;goal&gt;</a:t>
            </a:r>
            <a:r>
              <a:rPr lang="en-US" dirty="0"/>
              <a:t>time</a:t>
            </a:r>
            <a:r>
              <a:rPr lang="en-US" dirty="0">
                <a:solidFill>
                  <a:srgbClr val="E8BF6A"/>
                </a:solidFill>
              </a:rPr>
              <a:t>&lt;/goal&gt;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 &lt;/goals&gt;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&lt;/execution&gt;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&lt;/executions&gt;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&lt;/plugin&gt;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40" y="1066405"/>
            <a:ext cx="6605089" cy="4454124"/>
          </a:xfrm>
        </p:spPr>
        <p:txBody>
          <a:bodyPr>
            <a:noAutofit/>
          </a:bodyPr>
          <a:lstStyle/>
          <a:p>
            <a:r>
              <a:rPr lang="en-US" sz="2000" dirty="0"/>
              <a:t>They have scopes</a:t>
            </a:r>
          </a:p>
          <a:p>
            <a:pPr lvl="1"/>
            <a:r>
              <a:rPr lang="en-US" sz="2000" dirty="0"/>
              <a:t>compile</a:t>
            </a:r>
          </a:p>
          <a:p>
            <a:pPr lvl="1"/>
            <a:r>
              <a:rPr lang="en-US" sz="2000" dirty="0"/>
              <a:t>provided</a:t>
            </a:r>
          </a:p>
          <a:p>
            <a:pPr lvl="1"/>
            <a:r>
              <a:rPr lang="en-US" sz="2000" dirty="0"/>
              <a:t>runtime </a:t>
            </a:r>
          </a:p>
          <a:p>
            <a:pPr lvl="1"/>
            <a:r>
              <a:rPr lang="en-US" sz="2000" dirty="0"/>
              <a:t>test</a:t>
            </a:r>
          </a:p>
          <a:p>
            <a:pPr lvl="1"/>
            <a:r>
              <a:rPr lang="en-US" sz="2000" dirty="0"/>
              <a:t>system</a:t>
            </a:r>
          </a:p>
          <a:p>
            <a:pPr lvl="1"/>
            <a:r>
              <a:rPr lang="en-US" sz="2000" dirty="0"/>
              <a:t>import</a:t>
            </a:r>
          </a:p>
          <a:p>
            <a:r>
              <a:rPr lang="en-US" sz="2000" dirty="0"/>
              <a:t>Their dependencies are called transitive</a:t>
            </a:r>
          </a:p>
          <a:p>
            <a:r>
              <a:rPr lang="en-US" sz="2000" dirty="0"/>
              <a:t>Dependencies with transitive dependencies form a dependency tree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632073" y="1264791"/>
            <a:ext cx="4399983" cy="27213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&lt;dependencies&gt;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&lt;scope&gt;</a:t>
            </a:r>
            <a:r>
              <a:rPr lang="en-US" dirty="0"/>
              <a:t>compile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&lt;/dependency&gt;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&lt;/dependencies&gt;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70CD5E-B5B1-6A46-A6B3-CB925076EBD9}"/>
              </a:ext>
            </a:extLst>
          </p:cNvPr>
          <p:cNvSpPr/>
          <p:nvPr/>
        </p:nvSpPr>
        <p:spPr>
          <a:xfrm>
            <a:off x="884438" y="5788357"/>
            <a:ext cx="564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pom.html#Dependencies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Old Software Developer</a:t>
            </a:r>
          </a:p>
          <a:p>
            <a:r>
              <a:rPr lang="en-US" sz="2400" dirty="0"/>
              <a:t>Total pain of 11 years</a:t>
            </a:r>
          </a:p>
          <a:p>
            <a:r>
              <a:rPr lang="en-US" sz="2000" dirty="0">
                <a:hlinkClick r:id="rId3"/>
              </a:rPr>
              <a:t>Ivaylo_kolev@epam.com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</p:spTree>
    <p:extLst>
      <p:ext uri="{BB962C8B-B14F-4D97-AF65-F5344CB8AC3E}">
        <p14:creationId xmlns:p14="http://schemas.microsoft.com/office/powerpoint/2010/main" val="397967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compile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39" y="1067632"/>
            <a:ext cx="6332439" cy="4604358"/>
          </a:xfrm>
        </p:spPr>
        <p:txBody>
          <a:bodyPr>
            <a:noAutofit/>
          </a:bodyPr>
          <a:lstStyle/>
          <a:p>
            <a:r>
              <a:rPr lang="en-US" sz="2400" dirty="0"/>
              <a:t>The default one</a:t>
            </a:r>
          </a:p>
          <a:p>
            <a:pPr lvl="1"/>
            <a:r>
              <a:rPr lang="en-US" sz="2400" dirty="0"/>
              <a:t>Scope declaration can be omitted </a:t>
            </a:r>
          </a:p>
          <a:p>
            <a:r>
              <a:rPr lang="en-US" sz="2400" dirty="0"/>
              <a:t>All transitive dependencies are downloaded</a:t>
            </a:r>
          </a:p>
          <a:p>
            <a:r>
              <a:rPr lang="en-US" sz="2400" dirty="0"/>
              <a:t>The dependency is included in each </a:t>
            </a:r>
            <a:r>
              <a:rPr lang="en-US" sz="2400" dirty="0" err="1"/>
              <a:t>classpath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122060" y="1645621"/>
            <a:ext cx="5069940" cy="17241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commons-</a:t>
            </a:r>
            <a:r>
              <a:rPr lang="en-US" dirty="0" err="1"/>
              <a:t>io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2.6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80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provided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No 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compile</a:t>
            </a:r>
          </a:p>
          <a:p>
            <a:pPr lvl="1"/>
            <a:r>
              <a:rPr lang="en-US" sz="2400" dirty="0"/>
              <a:t>test</a:t>
            </a:r>
          </a:p>
          <a:p>
            <a:r>
              <a:rPr lang="en-US" sz="2400" dirty="0"/>
              <a:t>In runtime someone else needs to provide it</a:t>
            </a:r>
          </a:p>
          <a:p>
            <a:pPr lvl="1"/>
            <a:r>
              <a:rPr lang="en-US" sz="2400" dirty="0"/>
              <a:t>In the example it is a servlet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7297094" y="1584357"/>
            <a:ext cx="4753068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javax.servlet-api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4.0.1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provided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603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runtime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40591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  <a:p>
            <a:pPr lvl="1"/>
            <a:r>
              <a:rPr lang="en-US" sz="2400" dirty="0"/>
              <a:t>runtime</a:t>
            </a:r>
          </a:p>
          <a:p>
            <a:r>
              <a:rPr lang="en-US" sz="2400" dirty="0"/>
              <a:t>In the example it is not needed in compile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mysql</a:t>
            </a:r>
            <a:r>
              <a:rPr lang="en-US" dirty="0"/>
              <a:t>-connector-java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6.0.6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runtime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910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test scope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6143362" cy="4909672"/>
          </a:xfrm>
        </p:spPr>
        <p:txBody>
          <a:bodyPr>
            <a:noAutofit/>
          </a:bodyPr>
          <a:lstStyle/>
          <a:p>
            <a:r>
              <a:rPr lang="en-US" sz="2400" dirty="0"/>
              <a:t>Transitive dependencies are downloaded</a:t>
            </a:r>
          </a:p>
          <a:p>
            <a:r>
              <a:rPr lang="en-US" sz="2400" dirty="0"/>
              <a:t>The dependency is included in </a:t>
            </a:r>
            <a:r>
              <a:rPr lang="en-US" sz="2400" dirty="0" err="1"/>
              <a:t>classpaths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AB04-AC2C-7A4F-8DB1-8EE2057C8B71}"/>
              </a:ext>
            </a:extLst>
          </p:cNvPr>
          <p:cNvSpPr txBox="1"/>
          <p:nvPr/>
        </p:nvSpPr>
        <p:spPr>
          <a:xfrm>
            <a:off x="6781046" y="1584357"/>
            <a:ext cx="5269116" cy="23889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&lt;dependency&gt;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junit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&lt;version&gt;</a:t>
            </a:r>
            <a:r>
              <a:rPr lang="en-US" dirty="0"/>
              <a:t>4.12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&lt;scope&gt;</a:t>
            </a:r>
            <a:r>
              <a:rPr lang="en-US" dirty="0"/>
              <a:t>test</a:t>
            </a:r>
            <a:r>
              <a:rPr lang="en-US" dirty="0">
                <a:solidFill>
                  <a:srgbClr val="E8BF6A"/>
                </a:solidFill>
              </a:rPr>
              <a:t>&lt;/scope&gt;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&lt;/dependency&gt;</a:t>
            </a:r>
            <a:br>
              <a:rPr lang="en-US" dirty="0">
                <a:solidFill>
                  <a:srgbClr val="E8BF6A"/>
                </a:solidFill>
              </a:rPr>
            </a:b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0160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dependency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264791"/>
            <a:ext cx="11493960" cy="1061950"/>
          </a:xfrm>
        </p:spPr>
        <p:txBody>
          <a:bodyPr>
            <a:noAutofit/>
          </a:bodyPr>
          <a:lstStyle/>
          <a:p>
            <a:r>
              <a:rPr lang="en-US" sz="2400" dirty="0"/>
              <a:t>Dependencies and transitive dependencies for the dependency tree</a:t>
            </a:r>
          </a:p>
          <a:p>
            <a:r>
              <a:rPr lang="en-US" sz="2400" dirty="0"/>
              <a:t>You can see it in maven via: </a:t>
            </a:r>
            <a:r>
              <a:rPr lang="en-US" sz="2400" b="1" dirty="0" err="1"/>
              <a:t>mvn</a:t>
            </a:r>
            <a:r>
              <a:rPr lang="en-US" sz="2400" b="1" dirty="0"/>
              <a:t> </a:t>
            </a:r>
            <a:r>
              <a:rPr lang="en-US" sz="2400" b="1" dirty="0" err="1"/>
              <a:t>dependency:tree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99928-588B-BE42-A223-1AC7EC8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57" y="2925904"/>
            <a:ext cx="8789814" cy="24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The same library is present in the transitive dependencies but with different versions</a:t>
            </a:r>
          </a:p>
          <a:p>
            <a:r>
              <a:rPr lang="en-US" sz="2400" dirty="0"/>
              <a:t>Maven chooses by default:</a:t>
            </a:r>
          </a:p>
          <a:p>
            <a:pPr lvl="1"/>
            <a:r>
              <a:rPr lang="en-US" sz="2400" dirty="0"/>
              <a:t>The version closer to the root of the dependency tree</a:t>
            </a:r>
          </a:p>
          <a:p>
            <a:pPr lvl="1"/>
            <a:r>
              <a:rPr lang="en-US" sz="2400" dirty="0"/>
              <a:t>If they are on the same level the first by order of declaration</a:t>
            </a:r>
          </a:p>
          <a:p>
            <a:r>
              <a:rPr lang="en-US" sz="2400" dirty="0"/>
              <a:t>This causes problems (because in Java classes are dynamically loaded when used) </a:t>
            </a:r>
          </a:p>
          <a:p>
            <a:r>
              <a:rPr lang="en-US" sz="2400" dirty="0"/>
              <a:t>So the way to catch dependency conflicts are the following:</a:t>
            </a:r>
          </a:p>
          <a:p>
            <a:pPr lvl="1"/>
            <a:r>
              <a:rPr lang="en-US" sz="2400" dirty="0"/>
              <a:t>During compilation – if you are lucky</a:t>
            </a:r>
          </a:p>
          <a:p>
            <a:pPr lvl="1"/>
            <a:r>
              <a:rPr lang="en-US" sz="2400" dirty="0"/>
              <a:t>During testing – executing more code causes more classes to be loaded</a:t>
            </a:r>
          </a:p>
          <a:p>
            <a:pPr lvl="1"/>
            <a:r>
              <a:rPr lang="en-US" sz="2400" dirty="0"/>
              <a:t>During runtime – the worst case. The application crashes.</a:t>
            </a:r>
          </a:p>
        </p:txBody>
      </p:sp>
    </p:spTree>
    <p:extLst>
      <p:ext uri="{BB962C8B-B14F-4D97-AF65-F5344CB8AC3E}">
        <p14:creationId xmlns:p14="http://schemas.microsoft.com/office/powerpoint/2010/main" val="153984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Dependencies – version conflict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When you are aware of such conflicts in the tree you have 2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Declare the dependency with the right version at the root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Exclude it from the parent dependency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0ACAE-96B2-254D-BBD2-C38E6AF191D1}"/>
              </a:ext>
            </a:extLst>
          </p:cNvPr>
          <p:cNvSpPr txBox="1"/>
          <p:nvPr/>
        </p:nvSpPr>
        <p:spPr>
          <a:xfrm>
            <a:off x="2996697" y="2051145"/>
            <a:ext cx="3630439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15.0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6862528" y="3412736"/>
            <a:ext cx="4065005" cy="291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${</a:t>
            </a:r>
            <a:r>
              <a:rPr lang="en-US" sz="1400" dirty="0" err="1"/>
              <a:t>project.groupId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projects-service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&lt;version&gt;</a:t>
            </a:r>
            <a:r>
              <a:rPr lang="en-US" sz="1400" dirty="0"/>
              <a:t>${</a:t>
            </a:r>
            <a:r>
              <a:rPr lang="en-US" sz="1400" dirty="0" err="1"/>
              <a:t>project.version</a:t>
            </a:r>
            <a:r>
              <a:rPr lang="en-US" sz="1400" dirty="0"/>
              <a:t>}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com.google.guava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/>
              <a:t>guava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&lt;/exclusion&gt;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&lt;/exclusions&gt;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&lt;/dependency&gt;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58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Profiles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Maven profiles provide a way to change the POM for a specific build purposes:</a:t>
            </a:r>
          </a:p>
          <a:p>
            <a:pPr lvl="1"/>
            <a:r>
              <a:rPr lang="en-US" sz="2400" dirty="0"/>
              <a:t>building for different operating systems</a:t>
            </a:r>
          </a:p>
          <a:p>
            <a:pPr lvl="1"/>
            <a:r>
              <a:rPr lang="en-US" sz="2400" dirty="0"/>
              <a:t>building for different runtime environments – dev, test, stage, prod</a:t>
            </a:r>
          </a:p>
          <a:p>
            <a:r>
              <a:rPr lang="en-US" sz="2400" dirty="0"/>
              <a:t>You can:</a:t>
            </a:r>
          </a:p>
          <a:p>
            <a:pPr lvl="1"/>
            <a:r>
              <a:rPr lang="en-US" sz="2400" dirty="0"/>
              <a:t>add dependencies</a:t>
            </a:r>
          </a:p>
          <a:p>
            <a:pPr lvl="1"/>
            <a:r>
              <a:rPr lang="en-US" sz="2400" dirty="0"/>
              <a:t>add plugins</a:t>
            </a:r>
          </a:p>
          <a:p>
            <a:pPr lvl="1"/>
            <a:r>
              <a:rPr lang="en-US" sz="2400" dirty="0"/>
              <a:t>change properties</a:t>
            </a:r>
          </a:p>
          <a:p>
            <a:pPr lvl="1"/>
            <a:r>
              <a:rPr lang="en-US" sz="2400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523429" y="2491950"/>
            <a:ext cx="3820564" cy="36883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8BF6A"/>
                </a:solidFill>
              </a:rPr>
              <a:t>&lt;profile&gt;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&lt;id&gt;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&lt;/id&gt;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&lt;environment&gt;</a:t>
            </a:r>
            <a:r>
              <a:rPr lang="en-US" sz="1400" dirty="0"/>
              <a:t>stage</a:t>
            </a:r>
            <a:r>
              <a:rPr lang="en-US" sz="1400" dirty="0">
                <a:solidFill>
                  <a:srgbClr val="E8BF6A"/>
                </a:solidFill>
              </a:rPr>
              <a:t>&lt;/environment&gt;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&lt;/properties&gt;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com.opencsv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groupId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r>
              <a:rPr lang="en-US" sz="1400" dirty="0" err="1"/>
              <a:t>opencsv</a:t>
            </a:r>
            <a:r>
              <a:rPr lang="en-US" sz="1400" dirty="0">
                <a:solidFill>
                  <a:srgbClr val="E8BF6A"/>
                </a:solidFill>
              </a:rPr>
              <a:t>&lt;/</a:t>
            </a:r>
            <a:r>
              <a:rPr lang="en-US" sz="1400" dirty="0" err="1">
                <a:solidFill>
                  <a:srgbClr val="E8BF6A"/>
                </a:solidFill>
              </a:rPr>
              <a:t>artifactId</a:t>
            </a:r>
            <a:r>
              <a:rPr lang="en-US" sz="1400" dirty="0">
                <a:solidFill>
                  <a:srgbClr val="E8BF6A"/>
                </a:solidFill>
              </a:rPr>
              <a:t>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    &lt;version&gt;</a:t>
            </a:r>
            <a:r>
              <a:rPr lang="en-US" sz="1400" dirty="0"/>
              <a:t>4.1</a:t>
            </a:r>
            <a:r>
              <a:rPr lang="en-US" sz="1400" dirty="0">
                <a:solidFill>
                  <a:srgbClr val="E8BF6A"/>
                </a:solidFill>
              </a:rPr>
              <a:t>&lt;/version&gt;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    &lt;/dependency&gt;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    &lt;/dependencies&gt;</a:t>
            </a:r>
            <a:br>
              <a:rPr lang="en-US" sz="1400" dirty="0">
                <a:solidFill>
                  <a:srgbClr val="E8BF6A"/>
                </a:solidFill>
              </a:rPr>
            </a:br>
            <a:r>
              <a:rPr lang="en-US" sz="1400" dirty="0">
                <a:solidFill>
                  <a:srgbClr val="E8BF6A"/>
                </a:solidFill>
              </a:rPr>
              <a:t>&lt;/profile&gt;</a:t>
            </a:r>
            <a:br>
              <a:rPr lang="en-US" sz="1400" dirty="0">
                <a:solidFill>
                  <a:srgbClr val="E8BF6A"/>
                </a:solidFill>
              </a:rPr>
            </a:b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6288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Resource Filtering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Gives you the possibility to replace placeholders in the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D5A8B-ED88-BC41-B5BB-F14CA9A286F5}"/>
              </a:ext>
            </a:extLst>
          </p:cNvPr>
          <p:cNvSpPr txBox="1"/>
          <p:nvPr/>
        </p:nvSpPr>
        <p:spPr>
          <a:xfrm>
            <a:off x="7121649" y="2461411"/>
            <a:ext cx="3820564" cy="951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CC7832"/>
                </a:solidFill>
              </a:rPr>
              <a:t>project-name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project.name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project-version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</a:t>
            </a:r>
            <a:r>
              <a:rPr lang="en-US" sz="1600" dirty="0" err="1">
                <a:solidFill>
                  <a:srgbClr val="6A8759"/>
                </a:solidFill>
              </a:rPr>
              <a:t>project.version</a:t>
            </a:r>
            <a:r>
              <a:rPr lang="en-US" sz="1600" dirty="0">
                <a:solidFill>
                  <a:srgbClr val="6A8759"/>
                </a:solidFill>
              </a:rPr>
              <a:t>}</a:t>
            </a:r>
            <a:br>
              <a:rPr lang="en-US" sz="1600" dirty="0">
                <a:solidFill>
                  <a:srgbClr val="6A8759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environment</a:t>
            </a:r>
            <a:r>
              <a:rPr lang="en-US" sz="1600" dirty="0">
                <a:solidFill>
                  <a:srgbClr val="808080"/>
                </a:solidFill>
              </a:rPr>
              <a:t>=</a:t>
            </a:r>
            <a:r>
              <a:rPr lang="en-US" sz="1600" dirty="0">
                <a:solidFill>
                  <a:srgbClr val="6A8759"/>
                </a:solidFill>
              </a:rPr>
              <a:t>${environment}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5FCDF-03A9-3044-BBE8-1A0B235BB39D}"/>
              </a:ext>
            </a:extLst>
          </p:cNvPr>
          <p:cNvSpPr/>
          <p:nvPr/>
        </p:nvSpPr>
        <p:spPr>
          <a:xfrm>
            <a:off x="429453" y="5679190"/>
            <a:ext cx="11074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maven.apache.org</a:t>
            </a:r>
            <a:r>
              <a:rPr lang="en-US" dirty="0">
                <a:hlinkClick r:id="rId3"/>
              </a:rPr>
              <a:t>/guides/introduction/introduction-to-</a:t>
            </a:r>
            <a:r>
              <a:rPr lang="en-US" dirty="0" err="1">
                <a:hlinkClick r:id="rId3"/>
              </a:rPr>
              <a:t>profiles.html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68013-45C1-1C4E-AFFF-034CDB1DC434}"/>
              </a:ext>
            </a:extLst>
          </p:cNvPr>
          <p:cNvSpPr txBox="1"/>
          <p:nvPr/>
        </p:nvSpPr>
        <p:spPr>
          <a:xfrm>
            <a:off x="1167084" y="2602675"/>
            <a:ext cx="5106125" cy="2429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&lt;build&gt;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&lt;directory&gt;</a:t>
            </a:r>
            <a:r>
              <a:rPr lang="en-US" sz="1600" dirty="0" err="1"/>
              <a:t>src</a:t>
            </a:r>
            <a:r>
              <a:rPr lang="en-US" sz="1600" dirty="0"/>
              <a:t>/main/resources</a:t>
            </a:r>
            <a:r>
              <a:rPr lang="en-US" sz="1600" dirty="0">
                <a:solidFill>
                  <a:srgbClr val="E8BF6A"/>
                </a:solidFill>
              </a:rPr>
              <a:t>&lt;/directory&gt;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&lt;filtering&gt;</a:t>
            </a:r>
            <a:r>
              <a:rPr lang="en-US" sz="1600" dirty="0"/>
              <a:t>true</a:t>
            </a:r>
            <a:r>
              <a:rPr lang="en-US" sz="1600" dirty="0">
                <a:solidFill>
                  <a:srgbClr val="E8BF6A"/>
                </a:solidFill>
              </a:rPr>
              <a:t>&lt;/filtering&gt;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&lt;/resource&gt;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&lt;/resources&gt;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&lt;/build&gt;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DE9CC-38D9-7647-8429-51AE7856CA74}"/>
              </a:ext>
            </a:extLst>
          </p:cNvPr>
          <p:cNvSpPr txBox="1"/>
          <p:nvPr/>
        </p:nvSpPr>
        <p:spPr>
          <a:xfrm>
            <a:off x="7121649" y="1960676"/>
            <a:ext cx="5231219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444444"/>
                </a:solidFill>
                <a:cs typeface="Trebuchet MS"/>
              </a:rPr>
              <a:t>src</a:t>
            </a:r>
            <a:r>
              <a:rPr lang="en-US" b="1" dirty="0">
                <a:solidFill>
                  <a:srgbClr val="444444"/>
                </a:solidFill>
                <a:cs typeface="Trebuchet MS"/>
              </a:rPr>
              <a:t>/main/resources/build-</a:t>
            </a:r>
            <a:r>
              <a:rPr lang="en-US" b="1" dirty="0" err="1">
                <a:solidFill>
                  <a:srgbClr val="444444"/>
                </a:solidFill>
                <a:cs typeface="Trebuchet MS"/>
              </a:rPr>
              <a:t>info.properties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DCCE1-BA4A-B343-B5DB-66C647F5779C}"/>
              </a:ext>
            </a:extLst>
          </p:cNvPr>
          <p:cNvSpPr txBox="1"/>
          <p:nvPr/>
        </p:nvSpPr>
        <p:spPr>
          <a:xfrm>
            <a:off x="1057872" y="1988879"/>
            <a:ext cx="4780668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activated in build section of the </a:t>
            </a:r>
            <a:r>
              <a:rPr lang="en-US" b="1" dirty="0" err="1">
                <a:solidFill>
                  <a:srgbClr val="444444"/>
                </a:solidFill>
                <a:latin typeface="Trebuchet MS"/>
                <a:cs typeface="Trebuchet MS"/>
              </a:rPr>
              <a:t>pom.xml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266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B5C4CF-0FB1-E645-8CFB-CE12F6D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4" y="932687"/>
            <a:ext cx="11493960" cy="5477165"/>
          </a:xfrm>
        </p:spPr>
        <p:txBody>
          <a:bodyPr>
            <a:noAutofit/>
          </a:bodyPr>
          <a:lstStyle/>
          <a:p>
            <a:r>
              <a:rPr lang="en-US" sz="2400" dirty="0"/>
              <a:t>Multi-module projects separate the project into smaller ones</a:t>
            </a:r>
          </a:p>
          <a:p>
            <a:r>
              <a:rPr lang="en-US" sz="2400" dirty="0"/>
              <a:t>Builds all projects together</a:t>
            </a:r>
          </a:p>
          <a:p>
            <a:r>
              <a:rPr lang="en-US" sz="2400" dirty="0"/>
              <a:t>Allows you to use a module in other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52D9-D7F4-AE44-A907-EE4148A3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5" y="2658879"/>
            <a:ext cx="2789865" cy="3710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E8CF0-9AEC-E84D-9EEC-7ECD71DFE218}"/>
              </a:ext>
            </a:extLst>
          </p:cNvPr>
          <p:cNvCxnSpPr>
            <a:cxnSpLocks/>
          </p:cNvCxnSpPr>
          <p:nvPr/>
        </p:nvCxnSpPr>
        <p:spPr>
          <a:xfrm>
            <a:off x="2551814" y="6134988"/>
            <a:ext cx="18819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9C1BC3-6730-4D42-A6EA-01F4EC0362CA}"/>
              </a:ext>
            </a:extLst>
          </p:cNvPr>
          <p:cNvCxnSpPr>
            <a:cxnSpLocks/>
          </p:cNvCxnSpPr>
          <p:nvPr/>
        </p:nvCxnSpPr>
        <p:spPr>
          <a:xfrm>
            <a:off x="2884967" y="3756840"/>
            <a:ext cx="1548810" cy="815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8817F-B246-3F4F-947F-95CFC0879950}"/>
              </a:ext>
            </a:extLst>
          </p:cNvPr>
          <p:cNvCxnSpPr>
            <a:cxnSpLocks/>
          </p:cNvCxnSpPr>
          <p:nvPr/>
        </p:nvCxnSpPr>
        <p:spPr>
          <a:xfrm>
            <a:off x="2771553" y="4759845"/>
            <a:ext cx="1662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07F6C-78A6-5F44-A8B9-8E67CCECED05}"/>
              </a:ext>
            </a:extLst>
          </p:cNvPr>
          <p:cNvCxnSpPr>
            <a:cxnSpLocks/>
          </p:cNvCxnSpPr>
          <p:nvPr/>
        </p:nvCxnSpPr>
        <p:spPr>
          <a:xfrm flipV="1">
            <a:off x="2771553" y="4956356"/>
            <a:ext cx="1662224" cy="83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DD58EF-60BA-AD45-9274-812B5E771953}"/>
              </a:ext>
            </a:extLst>
          </p:cNvPr>
          <p:cNvSpPr txBox="1"/>
          <p:nvPr/>
        </p:nvSpPr>
        <p:spPr>
          <a:xfrm>
            <a:off x="4444408" y="4540107"/>
            <a:ext cx="10921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09843-1027-8341-B1AE-C0370B359268}"/>
              </a:ext>
            </a:extLst>
          </p:cNvPr>
          <p:cNvSpPr txBox="1"/>
          <p:nvPr/>
        </p:nvSpPr>
        <p:spPr>
          <a:xfrm>
            <a:off x="4433778" y="5926865"/>
            <a:ext cx="907902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parent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E82E8A-45E8-D84A-9FB4-BDA01A5AED89}"/>
              </a:ext>
            </a:extLst>
          </p:cNvPr>
          <p:cNvSpPr txBox="1">
            <a:spLocks/>
          </p:cNvSpPr>
          <p:nvPr/>
        </p:nvSpPr>
        <p:spPr>
          <a:xfrm>
            <a:off x="5878630" y="3251001"/>
            <a:ext cx="5507833" cy="315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parent module’s packaging is always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Children mostly contain source code and are packaged as </a:t>
            </a:r>
            <a:r>
              <a:rPr lang="en-US" sz="2400" b="1" dirty="0"/>
              <a:t>jar, war, ear…</a:t>
            </a:r>
          </a:p>
          <a:p>
            <a:r>
              <a:rPr lang="en-US" sz="2400" dirty="0"/>
              <a:t>Children can also have children (it’s a parent module)</a:t>
            </a:r>
          </a:p>
        </p:txBody>
      </p:sp>
    </p:spTree>
    <p:extLst>
      <p:ext uri="{BB962C8B-B14F-4D97-AF65-F5344CB8AC3E}">
        <p14:creationId xmlns:p14="http://schemas.microsoft.com/office/powerpoint/2010/main" val="188269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881781" y="1435607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Building a project by without a build tool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881781" y="2533377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Maven Build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881781" y="3165479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Gradle Build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AF7E19-B91B-EB43-8013-E127CDBAFF08}"/>
              </a:ext>
            </a:extLst>
          </p:cNvPr>
          <p:cNvGrpSpPr/>
          <p:nvPr/>
        </p:nvGrpSpPr>
        <p:grpSpPr>
          <a:xfrm>
            <a:off x="1881779" y="1960543"/>
            <a:ext cx="7780439" cy="408253"/>
            <a:chOff x="357780" y="1435606"/>
            <a:chExt cx="7780439" cy="4082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58298-64FB-8443-9908-7099F1427564}"/>
                </a:ext>
              </a:extLst>
            </p:cNvPr>
            <p:cNvSpPr txBox="1"/>
            <p:nvPr/>
          </p:nvSpPr>
          <p:spPr>
            <a:xfrm>
              <a:off x="823019" y="1468252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>
                  <a:prstClr val="white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Dependency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90F9-7545-D342-A587-D696C38EF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F27DAC8-8026-FC46-85C2-4404EEAAE46C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 defTabSz="457200"/>
                <a:endParaRPr lang="en-US" sz="1700" dirty="0">
                  <a:solidFill>
                    <a:prstClr val="white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4EFEF-AC38-C64F-A184-8BEA6AE8C5AF}"/>
                  </a:ext>
                </a:extLst>
              </p:cNvPr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 defTabSz="457200"/>
                <a:r>
                  <a:rPr lang="en-US" sz="1700" dirty="0">
                    <a:solidFill>
                      <a:prstClr val="white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45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parent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096000" y="1496888"/>
            <a:ext cx="5914200" cy="43833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&lt;packaging&gt;</a:t>
            </a:r>
            <a:r>
              <a:rPr lang="en-US" dirty="0" err="1"/>
              <a:t>pom</a:t>
            </a:r>
            <a:r>
              <a:rPr lang="en-US" dirty="0">
                <a:solidFill>
                  <a:srgbClr val="E8BF6A"/>
                </a:solidFill>
              </a:rPr>
              <a:t>&lt;/packaging&gt;</a:t>
            </a:r>
            <a:br>
              <a:rPr lang="en-US" dirty="0">
                <a:solidFill>
                  <a:srgbClr val="E8BF6A"/>
                </a:solidFill>
              </a:rPr>
            </a:b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web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users-service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&lt;module&gt;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&lt;/module&gt;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&lt;/modules&gt;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8" y="1576525"/>
            <a:ext cx="5588574" cy="4224103"/>
          </a:xfrm>
        </p:spPr>
        <p:txBody>
          <a:bodyPr>
            <a:noAutofit/>
          </a:bodyPr>
          <a:lstStyle/>
          <a:p>
            <a:r>
              <a:rPr lang="en-US" sz="2400" dirty="0"/>
              <a:t>Always with packaging: </a:t>
            </a:r>
            <a:r>
              <a:rPr lang="en-US" sz="2400" b="1" dirty="0" err="1"/>
              <a:t>pom</a:t>
            </a:r>
            <a:endParaRPr lang="en-US" sz="2400" b="1" dirty="0"/>
          </a:p>
          <a:p>
            <a:r>
              <a:rPr lang="en-US" sz="2400" dirty="0"/>
              <a:t>Defines sub-modules</a:t>
            </a:r>
          </a:p>
          <a:p>
            <a:r>
              <a:rPr lang="en-US" sz="2400" dirty="0"/>
              <a:t>Children inherit the:</a:t>
            </a:r>
          </a:p>
          <a:p>
            <a:pPr lvl="1"/>
            <a:r>
              <a:rPr lang="en-US" sz="2400" dirty="0" err="1"/>
              <a:t>groupId</a:t>
            </a:r>
            <a:endParaRPr lang="en-US" sz="2400" dirty="0"/>
          </a:p>
          <a:p>
            <a:pPr lvl="1"/>
            <a:r>
              <a:rPr lang="en-US" sz="2400" dirty="0"/>
              <a:t>version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8572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non-dependent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670158" y="1576525"/>
            <a:ext cx="5408428" cy="3053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E8BF6A"/>
                </a:solidFill>
              </a:rPr>
              <a:t>&lt;project&gt;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parent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 err="1"/>
              <a:t>com.build.tools.training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groupId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    &lt;version&gt;</a:t>
            </a:r>
            <a:r>
              <a:rPr lang="en-US" dirty="0"/>
              <a:t>0.3.1-SNAPSHOT</a:t>
            </a:r>
            <a:r>
              <a:rPr lang="en-US" dirty="0">
                <a:solidFill>
                  <a:srgbClr val="E8BF6A"/>
                </a:solidFill>
              </a:rPr>
              <a:t>&lt;/version&gt;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&lt;/parent&gt;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4.0.0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modelVersion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    &lt;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r>
              <a:rPr lang="en-US" dirty="0"/>
              <a:t>projects-service</a:t>
            </a:r>
            <a:r>
              <a:rPr lang="en-US" dirty="0">
                <a:solidFill>
                  <a:srgbClr val="E8BF6A"/>
                </a:solidFill>
              </a:rPr>
              <a:t>&lt;/</a:t>
            </a:r>
            <a:r>
              <a:rPr lang="en-US" dirty="0" err="1">
                <a:solidFill>
                  <a:srgbClr val="E8BF6A"/>
                </a:solidFill>
              </a:rPr>
              <a:t>artifactId</a:t>
            </a:r>
            <a:r>
              <a:rPr lang="en-US" dirty="0">
                <a:solidFill>
                  <a:srgbClr val="E8BF6A"/>
                </a:solidFill>
              </a:rPr>
              <a:t>&gt;</a:t>
            </a:r>
            <a:br>
              <a:rPr lang="en-US" dirty="0">
                <a:solidFill>
                  <a:srgbClr val="E8BF6A"/>
                </a:solidFill>
              </a:rPr>
            </a:br>
            <a:r>
              <a:rPr lang="en-US" dirty="0">
                <a:solidFill>
                  <a:srgbClr val="E8BF6A"/>
                </a:solidFill>
              </a:rPr>
              <a:t>&lt;/project&gt;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It should refer to the parent</a:t>
            </a:r>
          </a:p>
          <a:p>
            <a:r>
              <a:rPr lang="en-US" sz="2400" dirty="0" err="1"/>
              <a:t>groupId</a:t>
            </a:r>
            <a:r>
              <a:rPr lang="en-US" sz="2400" dirty="0"/>
              <a:t> and version declarations are omitted</a:t>
            </a:r>
          </a:p>
          <a:p>
            <a:r>
              <a:rPr lang="en-US" sz="2400" dirty="0"/>
              <a:t>Can add:</a:t>
            </a:r>
          </a:p>
          <a:p>
            <a:pPr lvl="1"/>
            <a:r>
              <a:rPr lang="en-US" sz="2400" dirty="0"/>
              <a:t>dependencies</a:t>
            </a:r>
          </a:p>
          <a:p>
            <a:pPr lvl="1"/>
            <a:r>
              <a:rPr lang="en-US" sz="2400" dirty="0"/>
              <a:t>plugins</a:t>
            </a:r>
          </a:p>
          <a:p>
            <a:pPr lvl="1"/>
            <a:r>
              <a:rPr lang="en-US" sz="24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04151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dependent child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233967-578F-6146-A111-E6D46BF2E137}"/>
              </a:ext>
            </a:extLst>
          </p:cNvPr>
          <p:cNvSpPr txBox="1"/>
          <p:nvPr/>
        </p:nvSpPr>
        <p:spPr>
          <a:xfrm>
            <a:off x="6390166" y="975220"/>
            <a:ext cx="5408428" cy="53839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8BF6A"/>
                </a:solidFill>
              </a:rPr>
              <a:t>&lt;project&gt;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parent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 err="1"/>
              <a:t>com.build.tools.training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&lt;version&gt;</a:t>
            </a:r>
            <a:r>
              <a:rPr lang="en-US" sz="1600" dirty="0"/>
              <a:t>0.3.1-SNAPSHOT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&lt;/parent&gt;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4.0.0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modelVersion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web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&lt;packaging&gt;</a:t>
            </a:r>
            <a:r>
              <a:rPr lang="en-US" sz="1600" dirty="0"/>
              <a:t>war</a:t>
            </a:r>
            <a:r>
              <a:rPr lang="en-US" sz="1600" dirty="0">
                <a:solidFill>
                  <a:srgbClr val="E8BF6A"/>
                </a:solidFill>
              </a:rPr>
              <a:t>&lt;/packaging&gt;</a:t>
            </a:r>
            <a:br>
              <a:rPr lang="en-US" sz="1600" dirty="0">
                <a:solidFill>
                  <a:srgbClr val="E8BF6A"/>
                </a:solidFill>
              </a:rPr>
            </a:b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${</a:t>
            </a:r>
            <a:r>
              <a:rPr lang="en-US" sz="1600" dirty="0" err="1"/>
              <a:t>project.groupId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groupId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r>
              <a:rPr lang="en-US" sz="1600" dirty="0"/>
              <a:t>projects-service</a:t>
            </a:r>
            <a:r>
              <a:rPr lang="en-US" sz="1600" dirty="0">
                <a:solidFill>
                  <a:srgbClr val="E8BF6A"/>
                </a:solidFill>
              </a:rPr>
              <a:t>&lt;/</a:t>
            </a:r>
            <a:r>
              <a:rPr lang="en-US" sz="1600" dirty="0" err="1">
                <a:solidFill>
                  <a:srgbClr val="E8BF6A"/>
                </a:solidFill>
              </a:rPr>
              <a:t>artifactId</a:t>
            </a:r>
            <a:r>
              <a:rPr lang="en-US" sz="1600" dirty="0">
                <a:solidFill>
                  <a:srgbClr val="E8BF6A"/>
                </a:solidFill>
              </a:rPr>
              <a:t>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    &lt;version&gt;</a:t>
            </a:r>
            <a:r>
              <a:rPr lang="en-US" sz="1600" dirty="0"/>
              <a:t>${</a:t>
            </a:r>
            <a:r>
              <a:rPr lang="en-US" sz="1600" dirty="0" err="1"/>
              <a:t>project.version</a:t>
            </a:r>
            <a:r>
              <a:rPr lang="en-US" sz="1600" dirty="0"/>
              <a:t>}</a:t>
            </a:r>
            <a:r>
              <a:rPr lang="en-US" sz="1600" dirty="0">
                <a:solidFill>
                  <a:srgbClr val="E8BF6A"/>
                </a:solidFill>
              </a:rPr>
              <a:t>&lt;/version&gt;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    &lt;/dependency&gt;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    &lt;/dependencies&gt;</a:t>
            </a:r>
            <a:br>
              <a:rPr lang="en-US" sz="1600" dirty="0">
                <a:solidFill>
                  <a:srgbClr val="E8BF6A"/>
                </a:solidFill>
              </a:rPr>
            </a:br>
            <a:r>
              <a:rPr lang="en-US" sz="1600" dirty="0">
                <a:solidFill>
                  <a:srgbClr val="E8BF6A"/>
                </a:solidFill>
              </a:rPr>
              <a:t>&lt;/project&gt;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27" y="1576525"/>
            <a:ext cx="6067039" cy="4224103"/>
          </a:xfrm>
        </p:spPr>
        <p:txBody>
          <a:bodyPr>
            <a:noAutofit/>
          </a:bodyPr>
          <a:lstStyle/>
          <a:p>
            <a:r>
              <a:rPr lang="en-US" sz="2400" dirty="0"/>
              <a:t>Can depend on other modules</a:t>
            </a:r>
          </a:p>
        </p:txBody>
      </p:sp>
    </p:spTree>
    <p:extLst>
      <p:ext uri="{BB962C8B-B14F-4D97-AF65-F5344CB8AC3E}">
        <p14:creationId xmlns:p14="http://schemas.microsoft.com/office/powerpoint/2010/main" val="266767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Maven – Multi-module projects – order of build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151D76C-1FAE-0D4B-B1FB-1894415C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97" y="1044897"/>
            <a:ext cx="6322221" cy="4224103"/>
          </a:xfrm>
        </p:spPr>
        <p:txBody>
          <a:bodyPr>
            <a:noAutofit/>
          </a:bodyPr>
          <a:lstStyle/>
          <a:p>
            <a:r>
              <a:rPr lang="en-US" sz="2400" dirty="0"/>
              <a:t>Maven has core functionality called Reactor which:</a:t>
            </a:r>
          </a:p>
          <a:p>
            <a:pPr lvl="1"/>
            <a:r>
              <a:rPr lang="en-US" sz="2400" dirty="0"/>
              <a:t>Collects all the available modules to build</a:t>
            </a:r>
          </a:p>
          <a:p>
            <a:pPr lvl="1"/>
            <a:r>
              <a:rPr lang="en-US" sz="2400" dirty="0"/>
              <a:t>Sorts the projects into the correct build order</a:t>
            </a:r>
          </a:p>
          <a:p>
            <a:pPr lvl="1"/>
            <a:r>
              <a:rPr lang="en-US" sz="2400" dirty="0"/>
              <a:t>Builds the selected projects in order</a:t>
            </a:r>
          </a:p>
          <a:p>
            <a:r>
              <a:rPr lang="en-US" sz="2400" dirty="0"/>
              <a:t>The Reactor builds first the leaves of which do not depend on any other module</a:t>
            </a:r>
          </a:p>
          <a:p>
            <a:pPr lvl="1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6B141-36EF-234F-8EE5-3ECD5DD6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58" y="2214479"/>
            <a:ext cx="2684280" cy="221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764EC-4260-8F40-918E-9E45068D9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14" y="4730851"/>
            <a:ext cx="5809865" cy="1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34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6FE38E0-667E-D14D-8203-5E826807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33" y="1029628"/>
            <a:ext cx="6663266" cy="3119291"/>
          </a:xfrm>
        </p:spPr>
        <p:txBody>
          <a:bodyPr>
            <a:noAutofit/>
          </a:bodyPr>
          <a:lstStyle/>
          <a:p>
            <a:r>
              <a:rPr lang="en-US" sz="2400" dirty="0"/>
              <a:t>Started in 2007</a:t>
            </a:r>
          </a:p>
          <a:p>
            <a:r>
              <a:rPr lang="en-US" sz="2400" dirty="0"/>
              <a:t>Uses a Groovy or Kotlin DSL instead of XML</a:t>
            </a:r>
          </a:p>
          <a:p>
            <a:r>
              <a:rPr lang="en-US" sz="2400" dirty="0"/>
              <a:t>Relies on a convention over configuration (the same as maven’s)</a:t>
            </a:r>
          </a:p>
          <a:p>
            <a:r>
              <a:rPr lang="en-US" sz="2400" dirty="0"/>
              <a:t>Project management and comprehension tool (similar to Maven)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84522E-60FA-EE41-AA06-C24D7D683C06}"/>
              </a:ext>
            </a:extLst>
          </p:cNvPr>
          <p:cNvSpPr txBox="1">
            <a:spLocks/>
          </p:cNvSpPr>
          <p:nvPr/>
        </p:nvSpPr>
        <p:spPr>
          <a:xfrm>
            <a:off x="7474688" y="1935126"/>
            <a:ext cx="4203405" cy="24880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/>
              <a:buNone/>
            </a:pPr>
            <a:r>
              <a:rPr lang="en-US" sz="2400" b="1" dirty="0"/>
              <a:t>DISCLAIMER:</a:t>
            </a:r>
          </a:p>
          <a:p>
            <a:pPr marL="457200" lvl="1" indent="0">
              <a:buFont typeface="Arial"/>
              <a:buNone/>
            </a:pPr>
            <a:r>
              <a:rPr lang="en-US" sz="2400" dirty="0"/>
              <a:t>Gradle is very similar to Maven in Java terms so we will outline just the differences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75526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simple Java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993C4-4DF2-5647-AFC0-0161087A818C}"/>
              </a:ext>
            </a:extLst>
          </p:cNvPr>
          <p:cNvSpPr txBox="1"/>
          <p:nvPr/>
        </p:nvSpPr>
        <p:spPr>
          <a:xfrm>
            <a:off x="5594116" y="1314060"/>
            <a:ext cx="5995919" cy="3862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808080"/>
                </a:solidFill>
              </a:rPr>
              <a:t>plugins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id </a:t>
            </a:r>
            <a:r>
              <a:rPr lang="en-US" dirty="0">
                <a:solidFill>
                  <a:srgbClr val="6A8759"/>
                </a:solidFill>
              </a:rPr>
              <a:t>'java'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= </a:t>
            </a:r>
            <a:r>
              <a:rPr lang="en-US" dirty="0">
                <a:solidFill>
                  <a:srgbClr val="6A8759"/>
                </a:solidFill>
              </a:rPr>
              <a:t>'</a:t>
            </a:r>
            <a:r>
              <a:rPr lang="en-US" dirty="0" err="1">
                <a:solidFill>
                  <a:srgbClr val="6A8759"/>
                </a:solidFill>
              </a:rPr>
              <a:t>com.example</a:t>
            </a:r>
            <a:r>
              <a:rPr lang="en-US" dirty="0">
                <a:solidFill>
                  <a:srgbClr val="6A8759"/>
                </a:solidFill>
              </a:rPr>
              <a:t>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version = </a:t>
            </a:r>
            <a:r>
              <a:rPr lang="en-US" dirty="0">
                <a:solidFill>
                  <a:srgbClr val="6A8759"/>
                </a:solidFill>
              </a:rPr>
              <a:t>'0.0.1-SNAPSHOT'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 err="1"/>
              <a:t>sourceCompatibility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'1.8'</a:t>
            </a:r>
            <a:br>
              <a:rPr lang="en-US" dirty="0">
                <a:solidFill>
                  <a:srgbClr val="6A8759"/>
                </a:solidFill>
              </a:rPr>
            </a:b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dependencies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808080"/>
                </a:solidFill>
              </a:rPr>
              <a:t>implementation </a:t>
            </a:r>
            <a:r>
              <a:rPr lang="en-US" dirty="0">
                <a:solidFill>
                  <a:srgbClr val="6A8759"/>
                </a:solidFill>
              </a:rPr>
              <a:t>'commons-lang:commons-lang:2.6'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873F9-B5FF-2849-8228-8C11861F3588}"/>
              </a:ext>
            </a:extLst>
          </p:cNvPr>
          <p:cNvSpPr txBox="1"/>
          <p:nvPr/>
        </p:nvSpPr>
        <p:spPr>
          <a:xfrm>
            <a:off x="5594116" y="5558247"/>
            <a:ext cx="3721193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808080"/>
                </a:solidFill>
              </a:rPr>
              <a:t>rootProject</a:t>
            </a:r>
            <a:r>
              <a:rPr lang="en-US" dirty="0" err="1"/>
              <a:t>.name</a:t>
            </a:r>
            <a:r>
              <a:rPr lang="en-US" dirty="0"/>
              <a:t> = </a:t>
            </a:r>
            <a:r>
              <a:rPr lang="en-US" dirty="0">
                <a:solidFill>
                  <a:srgbClr val="6A8759"/>
                </a:solidFill>
              </a:rPr>
              <a:t>'demo'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C5571-CBFE-C048-B51D-182583B5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62" y="1786663"/>
            <a:ext cx="3430331" cy="4263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94EAD9-38C8-9840-A12F-8C7FC950B650}"/>
              </a:ext>
            </a:extLst>
          </p:cNvPr>
          <p:cNvSpPr txBox="1"/>
          <p:nvPr/>
        </p:nvSpPr>
        <p:spPr>
          <a:xfrm>
            <a:off x="1052302" y="1314060"/>
            <a:ext cx="3430331" cy="4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Project structure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F1E3B7-BDB5-F741-943F-65D10053B65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43952" y="3245468"/>
            <a:ext cx="1950164" cy="2172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20D818-C5A8-FA45-B6C8-05E3FA61EE10}"/>
              </a:ext>
            </a:extLst>
          </p:cNvPr>
          <p:cNvCxnSpPr>
            <a:endCxn id="8" idx="1"/>
          </p:cNvCxnSpPr>
          <p:nvPr/>
        </p:nvCxnSpPr>
        <p:spPr>
          <a:xfrm>
            <a:off x="3957851" y="5755544"/>
            <a:ext cx="16362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90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EA818E-DF2E-8B45-80F2-D16877677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71" y="1220697"/>
            <a:ext cx="8862777" cy="3804064"/>
          </a:xfrm>
        </p:spPr>
        <p:txBody>
          <a:bodyPr>
            <a:noAutofit/>
          </a:bodyPr>
          <a:lstStyle/>
          <a:p>
            <a:r>
              <a:rPr lang="en-US" sz="2400" dirty="0"/>
              <a:t>Unlike Maven Gradle depends on tasks</a:t>
            </a:r>
          </a:p>
          <a:p>
            <a:r>
              <a:rPr lang="en-US" sz="2400" dirty="0"/>
              <a:t>Tasks can depend on each other (must execute after)</a:t>
            </a:r>
          </a:p>
          <a:p>
            <a:r>
              <a:rPr lang="en-US" sz="2400" dirty="0"/>
              <a:t>Executing a task executes all task it depends on</a:t>
            </a:r>
          </a:p>
          <a:p>
            <a:r>
              <a:rPr lang="en-US" sz="2400" dirty="0"/>
              <a:t>The task and its dependents form a task tree</a:t>
            </a:r>
          </a:p>
          <a:p>
            <a:r>
              <a:rPr lang="en-US" sz="2400" dirty="0"/>
              <a:t>Tasks come from </a:t>
            </a:r>
          </a:p>
          <a:p>
            <a:r>
              <a:rPr lang="en-US" sz="2400" dirty="0"/>
              <a:t>In the case of Java projects tasks come from the Java plugin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161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Gradle – build process – Java plugin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17357-A367-2245-AB1C-DCCA7958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" y="2019870"/>
            <a:ext cx="12170640" cy="319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FE6E0-257D-CA4F-AE48-85EE275965E5}"/>
              </a:ext>
            </a:extLst>
          </p:cNvPr>
          <p:cNvSpPr/>
          <p:nvPr/>
        </p:nvSpPr>
        <p:spPr>
          <a:xfrm>
            <a:off x="188101" y="5931296"/>
            <a:ext cx="651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docs.gradle.org</a:t>
            </a:r>
            <a:r>
              <a:rPr lang="en-US" dirty="0">
                <a:hlinkClick r:id="rId4"/>
              </a:rPr>
              <a:t>/current/</a:t>
            </a:r>
            <a:r>
              <a:rPr lang="en-US" dirty="0" err="1">
                <a:hlinkClick r:id="rId4"/>
              </a:rPr>
              <a:t>userguide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java_plugin.html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build process – tasks tree plugin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BBF50-34A3-0344-AA6B-06E5562741A8}"/>
              </a:ext>
            </a:extLst>
          </p:cNvPr>
          <p:cNvSpPr txBox="1"/>
          <p:nvPr/>
        </p:nvSpPr>
        <p:spPr>
          <a:xfrm>
            <a:off x="204717" y="1095696"/>
            <a:ext cx="6196084" cy="10593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plugins {</a:t>
            </a:r>
            <a:br>
              <a:rPr lang="en-US" dirty="0"/>
            </a:br>
            <a:r>
              <a:rPr lang="en-US" dirty="0"/>
              <a:t>    id 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com.dorongold.task</a:t>
            </a:r>
            <a:r>
              <a:rPr lang="en-US" dirty="0">
                <a:solidFill>
                  <a:srgbClr val="6A8759"/>
                </a:solidFill>
              </a:rPr>
              <a:t>-tree" </a:t>
            </a:r>
            <a:r>
              <a:rPr lang="en-US" dirty="0"/>
              <a:t>version </a:t>
            </a:r>
            <a:r>
              <a:rPr lang="en-US" dirty="0">
                <a:solidFill>
                  <a:srgbClr val="6A8759"/>
                </a:solidFill>
              </a:rPr>
              <a:t>"1.3.1" </a:t>
            </a:r>
            <a:r>
              <a:rPr lang="en-US" dirty="0"/>
              <a:t>apply 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7F0F3-FAA9-0945-873F-0EAC7AA02D57}"/>
              </a:ext>
            </a:extLst>
          </p:cNvPr>
          <p:cNvSpPr txBox="1"/>
          <p:nvPr/>
        </p:nvSpPr>
        <p:spPr>
          <a:xfrm>
            <a:off x="764275" y="3426280"/>
            <a:ext cx="3894161" cy="3945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gradle</a:t>
            </a:r>
            <a:r>
              <a:rPr lang="en-US" dirty="0"/>
              <a:t> </a:t>
            </a:r>
            <a:r>
              <a:rPr lang="en-US" dirty="0" err="1"/>
              <a:t>taskTree</a:t>
            </a:r>
            <a:r>
              <a:rPr lang="en-US" dirty="0"/>
              <a:t> build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FB826-0604-BD41-987E-8C993B157796}"/>
              </a:ext>
            </a:extLst>
          </p:cNvPr>
          <p:cNvSpPr txBox="1"/>
          <p:nvPr/>
        </p:nvSpPr>
        <p:spPr>
          <a:xfrm>
            <a:off x="6503158" y="762888"/>
            <a:ext cx="5688842" cy="571297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:</a:t>
            </a:r>
            <a:r>
              <a:rPr lang="en-US" dirty="0" err="1"/>
              <a:t>users-service:build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+--- :</a:t>
            </a:r>
            <a:r>
              <a:rPr lang="en-US" dirty="0" err="1"/>
              <a:t>users-service:assemble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\--- :</a:t>
            </a:r>
            <a:r>
              <a:rPr lang="en-US" dirty="0" err="1"/>
              <a:t>users-service:jar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|     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\--- :</a:t>
            </a:r>
            <a:r>
              <a:rPr lang="en-US" dirty="0" err="1"/>
              <a:t>users-service:check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\--- :</a:t>
            </a:r>
            <a:r>
              <a:rPr lang="en-US" dirty="0" err="1"/>
              <a:t>users-service:test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+---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|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\--- :</a:t>
            </a:r>
            <a:r>
              <a:rPr lang="en-US" dirty="0" err="1"/>
              <a:t>users-service:testClasses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+--- :</a:t>
            </a:r>
            <a:r>
              <a:rPr lang="en-US" dirty="0" err="1"/>
              <a:t>users-service:compileTestJava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\--- :</a:t>
            </a:r>
            <a:r>
              <a:rPr lang="en-US" dirty="0" err="1"/>
              <a:t>users-service:classes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+--- :</a:t>
            </a:r>
            <a:r>
              <a:rPr lang="en-US" dirty="0" err="1"/>
              <a:t>users-service:compileJava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|         \--- :</a:t>
            </a:r>
            <a:r>
              <a:rPr lang="en-US" dirty="0" err="1"/>
              <a:t>users-service:processResources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              \--- :</a:t>
            </a:r>
            <a:r>
              <a:rPr lang="en-US" dirty="0" err="1"/>
              <a:t>users-service:processTestResources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21C6AD-7061-2D4C-AE73-DF0DF2515C4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658436" y="3619375"/>
            <a:ext cx="1844722" cy="4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1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prstClr val="white"/>
              </a:buClr>
              <a:buSzPct val="140000"/>
            </a:pPr>
            <a:r>
              <a:rPr lang="en-US" sz="2800" dirty="0">
                <a:solidFill>
                  <a:srgbClr val="444444"/>
                </a:solidFill>
                <a:latin typeface="Trebuchet MS"/>
                <a:cs typeface="Trebuchet MS"/>
              </a:rPr>
              <a:t>Building a project by without a build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81667"/>
            <a:ext cx="10020254" cy="4530195"/>
          </a:xfrm>
        </p:spPr>
        <p:txBody>
          <a:bodyPr>
            <a:normAutofit/>
          </a:bodyPr>
          <a:lstStyle/>
          <a:p>
            <a:r>
              <a:rPr lang="en-US" sz="2400" dirty="0"/>
              <a:t>Download all jars that you need</a:t>
            </a:r>
          </a:p>
          <a:p>
            <a:r>
              <a:rPr lang="en-US" sz="2400" dirty="0"/>
              <a:t>Compile your source code – with a compilation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Execute your tests – with a test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Package your project - with a runtime </a:t>
            </a:r>
            <a:r>
              <a:rPr lang="en-US" sz="2400" dirty="0" err="1"/>
              <a:t>classpath</a:t>
            </a:r>
            <a:endParaRPr lang="en-US" sz="2400" dirty="0"/>
          </a:p>
          <a:p>
            <a:r>
              <a:rPr lang="en-US" sz="2400" dirty="0"/>
              <a:t>Release your project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77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/>
          <a:lstStyle/>
          <a:p>
            <a:r>
              <a:rPr lang="en-US" dirty="0"/>
              <a:t>Gradle – dependency conflict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8EE8C-2165-8843-BB32-F0CAFA15E44F}"/>
              </a:ext>
            </a:extLst>
          </p:cNvPr>
          <p:cNvSpPr txBox="1"/>
          <p:nvPr/>
        </p:nvSpPr>
        <p:spPr>
          <a:xfrm>
            <a:off x="829611" y="2441348"/>
            <a:ext cx="6228133" cy="13615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constraints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808080"/>
                </a:solidFill>
              </a:rPr>
              <a:t>implementation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808080"/>
                </a:solidFill>
              </a:rPr>
              <a:t>because </a:t>
            </a:r>
            <a:r>
              <a:rPr lang="en-US" sz="1400" dirty="0">
                <a:solidFill>
                  <a:srgbClr val="6A8759"/>
                </a:solidFill>
              </a:rPr>
              <a:t>'previous versions have a bug impacting this application'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>
                <a:solidFill>
                  <a:srgbClr val="6A8759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C3457-7E96-D640-946D-D818FB56FD06}"/>
              </a:ext>
            </a:extLst>
          </p:cNvPr>
          <p:cNvSpPr txBox="1"/>
          <p:nvPr/>
        </p:nvSpPr>
        <p:spPr>
          <a:xfrm>
            <a:off x="847367" y="4368607"/>
            <a:ext cx="6228133" cy="5859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implementation(project(</a:t>
            </a:r>
            <a:r>
              <a:rPr lang="en-US" sz="1400" dirty="0">
                <a:solidFill>
                  <a:srgbClr val="6A8759"/>
                </a:solidFill>
              </a:rPr>
              <a:t>':projects-service'</a:t>
            </a:r>
            <a:r>
              <a:rPr lang="en-US" sz="1400" dirty="0"/>
              <a:t>))</a:t>
            </a:r>
            <a:br>
              <a:rPr lang="en-US" sz="1400" dirty="0"/>
            </a:br>
            <a:r>
              <a:rPr lang="en-US" sz="1400" dirty="0"/>
              <a:t>        { </a:t>
            </a:r>
            <a:r>
              <a:rPr lang="en-US" sz="1400" dirty="0">
                <a:solidFill>
                  <a:srgbClr val="808080"/>
                </a:solidFill>
              </a:rPr>
              <a:t>exclude </a:t>
            </a:r>
            <a:r>
              <a:rPr lang="en-US" sz="1400" dirty="0">
                <a:solidFill>
                  <a:srgbClr val="6A8759"/>
                </a:solidFill>
              </a:rPr>
              <a:t>group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6A8759"/>
                </a:solidFill>
              </a:rPr>
              <a:t>'</a:t>
            </a:r>
            <a:r>
              <a:rPr lang="en-US" sz="1400" dirty="0" err="1">
                <a:solidFill>
                  <a:srgbClr val="6A8759"/>
                </a:solidFill>
              </a:rPr>
              <a:t>com.google.guava</a:t>
            </a:r>
            <a:r>
              <a:rPr lang="en-US" sz="1400" dirty="0">
                <a:solidFill>
                  <a:srgbClr val="6A8759"/>
                </a:solidFill>
              </a:rPr>
              <a:t>’ </a:t>
            </a: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C0B99-7814-7B46-81A1-44C9A969C64A}"/>
              </a:ext>
            </a:extLst>
          </p:cNvPr>
          <p:cNvSpPr txBox="1"/>
          <p:nvPr/>
        </p:nvSpPr>
        <p:spPr>
          <a:xfrm>
            <a:off x="847367" y="1474407"/>
            <a:ext cx="6228133" cy="3274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implementation </a:t>
            </a:r>
            <a:r>
              <a:rPr lang="en-US" sz="1400" dirty="0">
                <a:solidFill>
                  <a:srgbClr val="6A8759"/>
                </a:solidFill>
              </a:rPr>
              <a:t>"com.google.guava:guava:15.0"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78DC-BEA6-5B4C-900A-203E9BD34208}"/>
              </a:ext>
            </a:extLst>
          </p:cNvPr>
          <p:cNvSpPr txBox="1"/>
          <p:nvPr/>
        </p:nvSpPr>
        <p:spPr>
          <a:xfrm>
            <a:off x="847367" y="5498867"/>
            <a:ext cx="6228133" cy="8445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9876AA"/>
                </a:solidFill>
              </a:rPr>
              <a:t>configurations</a:t>
            </a:r>
            <a:r>
              <a:rPr lang="en-US" sz="1400" dirty="0" err="1"/>
              <a:t>.all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>
                <a:solidFill>
                  <a:srgbClr val="808080"/>
                </a:solidFill>
              </a:rPr>
              <a:t>resolutionStrategy</a:t>
            </a:r>
            <a:r>
              <a:rPr lang="en-US" sz="1400" dirty="0" err="1"/>
              <a:t>.force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6A8759"/>
                </a:solidFill>
              </a:rPr>
              <a:t>'com.google.guava:guava:15.0'</a:t>
            </a:r>
            <a:br>
              <a:rPr lang="en-US" sz="1400" dirty="0">
                <a:solidFill>
                  <a:srgbClr val="6A8759"/>
                </a:solidFill>
              </a:rPr>
            </a:br>
            <a:r>
              <a:rPr lang="en-US" sz="1400" dirty="0"/>
              <a:t>}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C768D4-40BD-9744-B7F7-54C051B6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88" y="1022189"/>
            <a:ext cx="7366558" cy="439427"/>
          </a:xfrm>
        </p:spPr>
        <p:txBody>
          <a:bodyPr>
            <a:noAutofit/>
          </a:bodyPr>
          <a:lstStyle/>
          <a:p>
            <a:r>
              <a:rPr lang="en-US" sz="2400" dirty="0"/>
              <a:t>Declaration at the root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3FBDED-6DF9-4E4F-B8FF-79D375914440}"/>
              </a:ext>
            </a:extLst>
          </p:cNvPr>
          <p:cNvSpPr txBox="1">
            <a:spLocks/>
          </p:cNvSpPr>
          <p:nvPr/>
        </p:nvSpPr>
        <p:spPr>
          <a:xfrm>
            <a:off x="793500" y="1974281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Constraints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97BA134-3EEE-E545-8A32-788926F674A1}"/>
              </a:ext>
            </a:extLst>
          </p:cNvPr>
          <p:cNvSpPr txBox="1">
            <a:spLocks/>
          </p:cNvSpPr>
          <p:nvPr/>
        </p:nvSpPr>
        <p:spPr>
          <a:xfrm>
            <a:off x="765388" y="391503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Exclusions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E7D7F1-E4DE-164C-8003-8B1AE46295C4}"/>
              </a:ext>
            </a:extLst>
          </p:cNvPr>
          <p:cNvSpPr txBox="1">
            <a:spLocks/>
          </p:cNvSpPr>
          <p:nvPr/>
        </p:nvSpPr>
        <p:spPr>
          <a:xfrm>
            <a:off x="765388" y="5096476"/>
            <a:ext cx="7366558" cy="43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Resolution strategies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F72FA-3F26-BA41-A4AE-4B30CB4A62AD}"/>
              </a:ext>
            </a:extLst>
          </p:cNvPr>
          <p:cNvSpPr/>
          <p:nvPr/>
        </p:nvSpPr>
        <p:spPr>
          <a:xfrm>
            <a:off x="7614081" y="2816094"/>
            <a:ext cx="4228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docs.gradle.org</a:t>
            </a:r>
            <a:r>
              <a:rPr lang="en-US" dirty="0">
                <a:hlinkClick r:id="rId3"/>
              </a:rPr>
              <a:t>/current/</a:t>
            </a:r>
            <a:r>
              <a:rPr lang="en-US" dirty="0" err="1">
                <a:hlinkClick r:id="rId3"/>
              </a:rPr>
              <a:t>userguide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managing_transitive_dependencies.html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1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085" y="6434667"/>
            <a:ext cx="1830916" cy="423333"/>
          </a:xfrm>
          <a:prstGeom prst="rect">
            <a:avLst/>
          </a:prstGeom>
        </p:spPr>
        <p:txBody>
          <a:bodyPr/>
          <a:lstStyle/>
          <a:p>
            <a:pPr defTabSz="914377"/>
            <a:fld id="{3A707DD9-E92B-45E8-BE0A-E6B2EDF345EB}" type="slidenum">
              <a:rPr lang="en-US">
                <a:solidFill>
                  <a:srgbClr val="222222"/>
                </a:solidFill>
                <a:latin typeface="Calibri"/>
              </a:rPr>
              <a:pPr defTabSz="914377"/>
              <a:t>5</a:t>
            </a:fld>
            <a:endParaRPr lang="en-US" dirty="0">
              <a:solidFill>
                <a:srgbClr val="22222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5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dependency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9D9518-7C96-2541-9877-A186C1F61ED3}"/>
              </a:ext>
            </a:extLst>
          </p:cNvPr>
          <p:cNvSpPr/>
          <p:nvPr/>
        </p:nvSpPr>
        <p:spPr>
          <a:xfrm>
            <a:off x="8128000" y="1989670"/>
            <a:ext cx="3471334" cy="2768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B4F3F-F495-7544-932F-D1EF7276E0B9}"/>
              </a:ext>
            </a:extLst>
          </p:cNvPr>
          <p:cNvSpPr/>
          <p:nvPr/>
        </p:nvSpPr>
        <p:spPr>
          <a:xfrm>
            <a:off x="8492066" y="2263484"/>
            <a:ext cx="2743201" cy="1447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lombok-1.18.6.jar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BBF6C8A-15C3-124F-A0C0-8D2F418C07FB}"/>
              </a:ext>
            </a:extLst>
          </p:cNvPr>
          <p:cNvSpPr/>
          <p:nvPr/>
        </p:nvSpPr>
        <p:spPr>
          <a:xfrm>
            <a:off x="9550399" y="3815764"/>
            <a:ext cx="1684868" cy="592667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84FB3-5D10-4E44-9E48-BA506653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439333"/>
            <a:ext cx="7818435" cy="42587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Dependencies are uniquely identified by a GAV</a:t>
            </a:r>
          </a:p>
          <a:p>
            <a:pPr lvl="1"/>
            <a:r>
              <a:rPr lang="en-US" sz="1800" dirty="0"/>
              <a:t>G – group id. Usually identifies the owner and the base package</a:t>
            </a:r>
          </a:p>
          <a:p>
            <a:pPr lvl="1"/>
            <a:r>
              <a:rPr lang="en-US" sz="1800" dirty="0"/>
              <a:t>A – artifact if. Identifies the name of the library</a:t>
            </a:r>
          </a:p>
          <a:p>
            <a:pPr lvl="1"/>
            <a:r>
              <a:rPr lang="en-US" sz="1800" dirty="0"/>
              <a:t>V – version. Uniquely identifies the the release of the artifact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They consists of:</a:t>
            </a:r>
          </a:p>
          <a:p>
            <a:pPr lvl="1"/>
            <a:r>
              <a:rPr lang="en-US" sz="1800" dirty="0"/>
              <a:t>.jar file - packaged and compiled source</a:t>
            </a:r>
          </a:p>
          <a:p>
            <a:pPr lvl="1"/>
            <a:r>
              <a:rPr lang="en-US" sz="1800" dirty="0"/>
              <a:t>Metadata file – describing the dependencies of the dependency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Their dependencies are not bundled inside the .jar file</a:t>
            </a:r>
          </a:p>
          <a:p>
            <a:r>
              <a:rPr lang="en-US" sz="1800" dirty="0"/>
              <a:t>The dependencies of the dependency are called transitive dependencies</a:t>
            </a:r>
          </a:p>
          <a:p>
            <a:r>
              <a:rPr lang="en-US" sz="1800" dirty="0"/>
              <a:t>If you are to use a library you need all its transitive dependencies</a:t>
            </a:r>
            <a:endParaRPr lang="uk-UA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5B6-A2AA-4D42-9996-44DEB5E12D45}"/>
              </a:ext>
            </a:extLst>
          </p:cNvPr>
          <p:cNvSpPr txBox="1"/>
          <p:nvPr/>
        </p:nvSpPr>
        <p:spPr>
          <a:xfrm>
            <a:off x="7899401" y="1595010"/>
            <a:ext cx="3987802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org.projectlombok:lombok:1.18.6</a:t>
            </a:r>
            <a:endParaRPr lang="en-US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570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0020254" cy="5296191"/>
          </a:xfrm>
        </p:spPr>
        <p:txBody>
          <a:bodyPr>
            <a:normAutofit/>
          </a:bodyPr>
          <a:lstStyle/>
          <a:p>
            <a:r>
              <a:rPr lang="en-US" sz="2400" dirty="0"/>
              <a:t>The most common versioning scheme is Semantic Versioning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a new version is released and the increment is in:</a:t>
            </a:r>
          </a:p>
          <a:p>
            <a:pPr lvl="1"/>
            <a:r>
              <a:rPr lang="en-US" sz="2400" dirty="0"/>
              <a:t>Patch – a bug fix (backward compatible)</a:t>
            </a:r>
          </a:p>
          <a:p>
            <a:pPr lvl="1"/>
            <a:r>
              <a:rPr lang="en-US" sz="2400" dirty="0"/>
              <a:t>Minor – a new feature (backward compatible)</a:t>
            </a:r>
          </a:p>
          <a:p>
            <a:pPr lvl="1"/>
            <a:r>
              <a:rPr lang="en-US" sz="2400" dirty="0"/>
              <a:t>Major – backward incompatible changes (features or bugfixes)</a:t>
            </a:r>
            <a:endParaRPr lang="bg-BG" sz="2400" dirty="0"/>
          </a:p>
          <a:p>
            <a:r>
              <a:rPr lang="en-US" sz="2400" dirty="0"/>
              <a:t>If you have dependency with version 1.0.0</a:t>
            </a:r>
          </a:p>
          <a:p>
            <a:pPr lvl="1"/>
            <a:r>
              <a:rPr lang="en-US" sz="2400" dirty="0"/>
              <a:t>It is supposed that you may update to version prior to 2.0.0 without the risk of braking you client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4E410-A5FE-BC4A-8F17-C5A4A795FDA4}"/>
              </a:ext>
            </a:extLst>
          </p:cNvPr>
          <p:cNvSpPr txBox="1"/>
          <p:nvPr/>
        </p:nvSpPr>
        <p:spPr>
          <a:xfrm>
            <a:off x="5427134" y="1688304"/>
            <a:ext cx="9398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1.18.6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B79E8D-FE9F-064C-A409-792F1B45F131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745567" y="1885602"/>
            <a:ext cx="681567" cy="657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EA755-3C12-B34E-810A-0F5E5C184AF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97034" y="2082899"/>
            <a:ext cx="0" cy="57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804FC-CCAD-0041-B8A8-CEB3D5B3241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66934" y="1885602"/>
            <a:ext cx="623613" cy="651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7D29B-24B8-3947-8EFC-67CEDB55A003}"/>
              </a:ext>
            </a:extLst>
          </p:cNvPr>
          <p:cNvSpPr txBox="1"/>
          <p:nvPr/>
        </p:nvSpPr>
        <p:spPr>
          <a:xfrm>
            <a:off x="4351867" y="2543438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Major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D251-4AEE-294C-8CBB-EDBD794B3451}"/>
              </a:ext>
            </a:extLst>
          </p:cNvPr>
          <p:cNvSpPr txBox="1"/>
          <p:nvPr/>
        </p:nvSpPr>
        <p:spPr>
          <a:xfrm>
            <a:off x="5503334" y="2656070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Minor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4F7B9-1987-1146-A94F-AD4978B24240}"/>
              </a:ext>
            </a:extLst>
          </p:cNvPr>
          <p:cNvSpPr txBox="1"/>
          <p:nvPr/>
        </p:nvSpPr>
        <p:spPr>
          <a:xfrm>
            <a:off x="6596847" y="2537531"/>
            <a:ext cx="787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Trebuchet MS"/>
                <a:cs typeface="Trebuchet MS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472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Versioning - SNAPSHOTS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0B5B-3817-DD4E-8DD1-F535FA38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31" y="1602549"/>
            <a:ext cx="10020254" cy="3168627"/>
          </a:xfrm>
        </p:spPr>
        <p:txBody>
          <a:bodyPr>
            <a:normAutofit/>
          </a:bodyPr>
          <a:lstStyle/>
          <a:p>
            <a:r>
              <a:rPr lang="en-US" sz="2400" b="1" dirty="0"/>
              <a:t>com.build.training:users-service:0.3.1-SNAPHOT</a:t>
            </a:r>
          </a:p>
          <a:p>
            <a:r>
              <a:rPr lang="en-US" sz="2400" dirty="0"/>
              <a:t>SNAPSHOT versions are not stable</a:t>
            </a:r>
          </a:p>
          <a:p>
            <a:r>
              <a:rPr lang="en-US" sz="2400" dirty="0"/>
              <a:t>They are used to provide the current development state of a library</a:t>
            </a:r>
          </a:p>
          <a:p>
            <a:pPr lvl="1"/>
            <a:r>
              <a:rPr lang="en-US" sz="2400" dirty="0"/>
              <a:t>Usually are deployed on each change of the development branch</a:t>
            </a:r>
          </a:p>
          <a:p>
            <a:r>
              <a:rPr lang="en-US" sz="2400" dirty="0"/>
              <a:t>You should never release production code while depending on a SNAPSHOT versions</a:t>
            </a:r>
          </a:p>
        </p:txBody>
      </p:sp>
    </p:spTree>
    <p:extLst>
      <p:ext uri="{BB962C8B-B14F-4D97-AF65-F5344CB8AC3E}">
        <p14:creationId xmlns:p14="http://schemas.microsoft.com/office/powerpoint/2010/main" val="100712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a dependency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37D57-9B2B-8C47-951A-A5920BF7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140823"/>
            <a:ext cx="11631340" cy="53122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D3C-1371-C84F-B6B8-3C565D4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2163678"/>
            <a:ext cx="5185873" cy="27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3BAD-5154-DA47-A0BC-C6443A4D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85" y="3062845"/>
            <a:ext cx="2877683" cy="986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B9064-D0DB-C743-8B8A-33579925ABF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33283" y="3556241"/>
            <a:ext cx="633002" cy="69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0DC5-2C07-E049-B651-58EBB9BF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90" y="4266099"/>
            <a:ext cx="2717661" cy="11555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5E8D-E513-1944-93A0-D242F320B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40788" y="4660779"/>
            <a:ext cx="633002" cy="18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62946-047F-F541-8932-EE0804372C59}"/>
              </a:ext>
            </a:extLst>
          </p:cNvPr>
          <p:cNvCxnSpPr>
            <a:cxnSpLocks/>
          </p:cNvCxnSpPr>
          <p:nvPr/>
        </p:nvCxnSpPr>
        <p:spPr>
          <a:xfrm>
            <a:off x="8985131" y="3552293"/>
            <a:ext cx="425115" cy="1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B9F24-AB87-1349-8EAE-E3E0411850F7}"/>
              </a:ext>
            </a:extLst>
          </p:cNvPr>
          <p:cNvCxnSpPr>
            <a:cxnSpLocks/>
          </p:cNvCxnSpPr>
          <p:nvPr/>
        </p:nvCxnSpPr>
        <p:spPr>
          <a:xfrm>
            <a:off x="8891451" y="4769523"/>
            <a:ext cx="452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9655D-4D3F-5646-BE21-33E02B82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726" y="2969750"/>
            <a:ext cx="2581457" cy="2174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650261-DC1F-6A44-A8A4-621EA827CFE6}"/>
              </a:ext>
            </a:extLst>
          </p:cNvPr>
          <p:cNvSpPr txBox="1"/>
          <p:nvPr/>
        </p:nvSpPr>
        <p:spPr>
          <a:xfrm>
            <a:off x="2516810" y="1276365"/>
            <a:ext cx="6322422" cy="29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https://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mvnrepository.com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/artifact/</a:t>
            </a:r>
            <a:r>
              <a:rPr lang="en-US" sz="1200" dirty="0" err="1">
                <a:solidFill>
                  <a:srgbClr val="444444"/>
                </a:solidFill>
                <a:cs typeface="Trebuchet MS"/>
                <a:hlinkClick r:id="rId7"/>
              </a:rPr>
              <a:t>com.google.http</a:t>
            </a:r>
            <a:r>
              <a:rPr lang="en-US" sz="1200" dirty="0">
                <a:solidFill>
                  <a:srgbClr val="444444"/>
                </a:solidFill>
                <a:cs typeface="Trebuchet MS"/>
                <a:hlinkClick r:id="rId7"/>
              </a:rPr>
              <a:t>-client/google-http-client/1.29.0</a:t>
            </a:r>
            <a:endParaRPr lang="en-US" sz="12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2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w to build project (maven gradle)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5683</TotalTime>
  <Words>2125</Words>
  <Application>Microsoft Macintosh PowerPoint</Application>
  <PresentationFormat>Widescreen</PresentationFormat>
  <Paragraphs>415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ＭＳ Ｐゴシック</vt:lpstr>
      <vt:lpstr>Arial</vt:lpstr>
      <vt:lpstr>Arial Black</vt:lpstr>
      <vt:lpstr>Calibri</vt:lpstr>
      <vt:lpstr>Calibri Light</vt:lpstr>
      <vt:lpstr>Lucida Grande</vt:lpstr>
      <vt:lpstr>Trebuchet MS</vt:lpstr>
      <vt:lpstr>Office Theme</vt:lpstr>
      <vt:lpstr>How to build project (maven gradle)</vt:lpstr>
      <vt:lpstr>Breakers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Kolev</dc:creator>
  <cp:lastModifiedBy>Ivaylo Kolev</cp:lastModifiedBy>
  <cp:revision>142</cp:revision>
  <dcterms:created xsi:type="dcterms:W3CDTF">2019-03-29T14:33:27Z</dcterms:created>
  <dcterms:modified xsi:type="dcterms:W3CDTF">2019-04-02T15:45:02Z</dcterms:modified>
</cp:coreProperties>
</file>